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72" r:id="rId2"/>
    <p:sldId id="273" r:id="rId3"/>
    <p:sldId id="259" r:id="rId4"/>
    <p:sldId id="261" r:id="rId5"/>
    <p:sldId id="278" r:id="rId6"/>
    <p:sldId id="262" r:id="rId7"/>
    <p:sldId id="268" r:id="rId8"/>
    <p:sldId id="284" r:id="rId9"/>
    <p:sldId id="282" r:id="rId10"/>
    <p:sldId id="264" r:id="rId11"/>
    <p:sldId id="290" r:id="rId12"/>
    <p:sldId id="287" r:id="rId13"/>
    <p:sldId id="292" r:id="rId14"/>
    <p:sldId id="289" r:id="rId15"/>
    <p:sldId id="293" r:id="rId16"/>
    <p:sldId id="281" r:id="rId17"/>
    <p:sldId id="280"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43E35"/>
    <a:srgbClr val="F5F3F9"/>
    <a:srgbClr val="D1D8B7"/>
    <a:srgbClr val="A09D79"/>
    <a:srgbClr val="AD5C4D"/>
    <a:srgbClr val="637700"/>
    <a:srgbClr val="FFF4ED"/>
    <a:srgbClr val="5E6A76"/>
    <a:srgbClr val="F8F3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71" autoAdjust="0"/>
  </p:normalViewPr>
  <p:slideViewPr>
    <p:cSldViewPr snapToGrid="0">
      <p:cViewPr varScale="1">
        <p:scale>
          <a:sx n="64" d="100"/>
          <a:sy n="64" d="100"/>
        </p:scale>
        <p:origin x="900" y="60"/>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D1498-BC07-4C98-9CD3-868D49FB93A4}"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ID"/>
        </a:p>
      </dgm:t>
    </dgm:pt>
    <dgm:pt modelId="{6DD1899E-093E-4EDD-B3A0-E98958EF52B9}">
      <dgm:prSet phldrT="[Text]" custT="1"/>
      <dgm:spPr/>
      <dgm:t>
        <a:bodyPr/>
        <a:lstStyle/>
        <a:p>
          <a:endParaRPr lang="en-US" sz="1600" b="1" dirty="0">
            <a:solidFill>
              <a:schemeClr val="tx1"/>
            </a:solidFill>
            <a:latin typeface="+mj-lt"/>
          </a:endParaRPr>
        </a:p>
        <a:p>
          <a:r>
            <a:rPr lang="en-US" sz="1600" b="1" dirty="0">
              <a:solidFill>
                <a:schemeClr val="tx1"/>
              </a:solidFill>
              <a:latin typeface="+mj-lt"/>
            </a:rPr>
            <a:t>Choose some Indonesian print   media articles</a:t>
          </a:r>
        </a:p>
        <a:p>
          <a:pPr algn="l"/>
          <a:endParaRPr lang="en-ID" sz="1600" b="1" dirty="0">
            <a:solidFill>
              <a:schemeClr val="tx1"/>
            </a:solidFill>
            <a:latin typeface="+mj-lt"/>
          </a:endParaRPr>
        </a:p>
      </dgm:t>
    </dgm:pt>
    <dgm:pt modelId="{FEF7013A-BBBD-4832-861F-DD792603ED09}" type="parTrans" cxnId="{8BC68C1B-7B83-4B75-A147-83F8A938D903}">
      <dgm:prSet/>
      <dgm:spPr/>
      <dgm:t>
        <a:bodyPr/>
        <a:lstStyle/>
        <a:p>
          <a:endParaRPr lang="en-ID"/>
        </a:p>
      </dgm:t>
    </dgm:pt>
    <dgm:pt modelId="{7B11E5D6-057A-4866-A35E-7A68B639109D}" type="sibTrans" cxnId="{8BC68C1B-7B83-4B75-A147-83F8A938D903}">
      <dgm:prSet/>
      <dgm:spPr/>
      <dgm:t>
        <a:bodyPr/>
        <a:lstStyle/>
        <a:p>
          <a:endParaRPr lang="en-ID"/>
        </a:p>
      </dgm:t>
    </dgm:pt>
    <dgm:pt modelId="{9C6398CF-AC3B-45C3-9895-F35BF89E5011}">
      <dgm:prSet phldrT="[Text]" custT="1"/>
      <dgm:spPr/>
      <dgm:t>
        <a:bodyPr/>
        <a:lstStyle/>
        <a:p>
          <a:r>
            <a:rPr lang="en-US" sz="1600" b="1" dirty="0">
              <a:solidFill>
                <a:schemeClr val="tx1"/>
              </a:solidFill>
              <a:latin typeface="+mj-lt"/>
            </a:rPr>
            <a:t>Discuss the findings and summarize</a:t>
          </a:r>
        </a:p>
        <a:p>
          <a:pPr algn="l"/>
          <a:endParaRPr lang="en-ID" sz="1600" b="1" dirty="0">
            <a:solidFill>
              <a:schemeClr val="tx1"/>
            </a:solidFill>
            <a:latin typeface="+mj-lt"/>
          </a:endParaRPr>
        </a:p>
      </dgm:t>
    </dgm:pt>
    <dgm:pt modelId="{04AAC28F-4A4C-4F41-9A29-7F1AB1521CC2}" type="parTrans" cxnId="{39C85849-2A5F-48DA-BD4C-6AA99A5B9A20}">
      <dgm:prSet/>
      <dgm:spPr/>
      <dgm:t>
        <a:bodyPr/>
        <a:lstStyle/>
        <a:p>
          <a:endParaRPr lang="en-ID"/>
        </a:p>
      </dgm:t>
    </dgm:pt>
    <dgm:pt modelId="{F6A71957-B7BA-4C96-9CB0-7ACA0EE1549F}" type="sibTrans" cxnId="{39C85849-2A5F-48DA-BD4C-6AA99A5B9A20}">
      <dgm:prSet/>
      <dgm:spPr/>
      <dgm:t>
        <a:bodyPr/>
        <a:lstStyle/>
        <a:p>
          <a:endParaRPr lang="en-ID"/>
        </a:p>
      </dgm:t>
    </dgm:pt>
    <dgm:pt modelId="{F7EF290D-47A7-4CCD-B626-1EE1E2F118AD}">
      <dgm:prSet custT="1"/>
      <dgm:spPr/>
      <dgm:t>
        <a:bodyPr/>
        <a:lstStyle/>
        <a:p>
          <a:endParaRPr lang="en-US" sz="1600" b="1" dirty="0">
            <a:solidFill>
              <a:schemeClr val="tx1"/>
            </a:solidFill>
            <a:latin typeface="+mj-lt"/>
          </a:endParaRPr>
        </a:p>
        <a:p>
          <a:r>
            <a:rPr lang="en-US" sz="1600" b="1" dirty="0">
              <a:solidFill>
                <a:schemeClr val="tx1"/>
              </a:solidFill>
              <a:latin typeface="+mj-lt"/>
            </a:rPr>
            <a:t>Compare Indonesian and English collocations</a:t>
          </a:r>
        </a:p>
        <a:p>
          <a:pPr algn="l"/>
          <a:endParaRPr lang="en-ID" sz="1600" b="1" dirty="0">
            <a:solidFill>
              <a:schemeClr val="tx1"/>
            </a:solidFill>
            <a:latin typeface="+mj-lt"/>
          </a:endParaRPr>
        </a:p>
      </dgm:t>
    </dgm:pt>
    <dgm:pt modelId="{D0B86CC2-C8A3-4D1C-819C-000F3C1BCAC5}" type="parTrans" cxnId="{E1A4ED45-6E86-45D2-8AA9-B8ADDBC833E9}">
      <dgm:prSet/>
      <dgm:spPr/>
      <dgm:t>
        <a:bodyPr/>
        <a:lstStyle/>
        <a:p>
          <a:endParaRPr lang="en-ID"/>
        </a:p>
      </dgm:t>
    </dgm:pt>
    <dgm:pt modelId="{A38B29AC-87EB-4AA2-BBA0-94FD418BF424}" type="sibTrans" cxnId="{E1A4ED45-6E86-45D2-8AA9-B8ADDBC833E9}">
      <dgm:prSet/>
      <dgm:spPr/>
      <dgm:t>
        <a:bodyPr/>
        <a:lstStyle/>
        <a:p>
          <a:endParaRPr lang="en-ID"/>
        </a:p>
      </dgm:t>
    </dgm:pt>
    <dgm:pt modelId="{E2F48A14-996C-4149-A609-968719235765}">
      <dgm:prSet custT="1"/>
      <dgm:spPr/>
      <dgm:t>
        <a:bodyPr/>
        <a:lstStyle/>
        <a:p>
          <a:endParaRPr lang="en-US" sz="1600" b="1" dirty="0">
            <a:solidFill>
              <a:schemeClr val="tx1"/>
            </a:solidFill>
            <a:latin typeface="+mj-lt"/>
          </a:endParaRPr>
        </a:p>
        <a:p>
          <a:r>
            <a:rPr lang="en-US" sz="1600" b="1" dirty="0">
              <a:solidFill>
                <a:schemeClr val="tx1"/>
              </a:solidFill>
              <a:latin typeface="+mj-lt"/>
            </a:rPr>
            <a:t>Show the unique patterns of Indonesian collocations</a:t>
          </a:r>
        </a:p>
        <a:p>
          <a:pPr algn="l"/>
          <a:endParaRPr lang="en-ID" sz="1600" b="1" dirty="0">
            <a:solidFill>
              <a:schemeClr val="tx1"/>
            </a:solidFill>
            <a:latin typeface="+mj-lt"/>
          </a:endParaRPr>
        </a:p>
      </dgm:t>
    </dgm:pt>
    <dgm:pt modelId="{2DA12C4D-67AD-4008-8766-7DA14DA7F0EE}" type="parTrans" cxnId="{EB0808BA-DC7A-4760-87F1-F20D1C672219}">
      <dgm:prSet/>
      <dgm:spPr/>
      <dgm:t>
        <a:bodyPr/>
        <a:lstStyle/>
        <a:p>
          <a:endParaRPr lang="en-ID"/>
        </a:p>
      </dgm:t>
    </dgm:pt>
    <dgm:pt modelId="{66C876D0-B3AE-4B7B-B702-532024164A28}" type="sibTrans" cxnId="{EB0808BA-DC7A-4760-87F1-F20D1C672219}">
      <dgm:prSet/>
      <dgm:spPr/>
      <dgm:t>
        <a:bodyPr/>
        <a:lstStyle/>
        <a:p>
          <a:endParaRPr lang="en-ID"/>
        </a:p>
      </dgm:t>
    </dgm:pt>
    <dgm:pt modelId="{399A0096-BEFF-40B7-B924-3818022F8749}">
      <dgm:prSet custT="1"/>
      <dgm:spPr/>
      <dgm:t>
        <a:bodyPr/>
        <a:lstStyle/>
        <a:p>
          <a:pPr algn="l"/>
          <a:r>
            <a:rPr lang="en-US" sz="1600" b="1" dirty="0">
              <a:solidFill>
                <a:schemeClr val="tx1"/>
              </a:solidFill>
              <a:latin typeface="+mj-lt"/>
            </a:rPr>
            <a:t>Tabulate the types and sub-types</a:t>
          </a:r>
          <a:endParaRPr lang="en-ID" sz="1600" b="1" dirty="0">
            <a:solidFill>
              <a:schemeClr val="tx1"/>
            </a:solidFill>
            <a:latin typeface="+mj-lt"/>
          </a:endParaRPr>
        </a:p>
      </dgm:t>
    </dgm:pt>
    <dgm:pt modelId="{E8AAE12A-C087-4AF5-A27E-42B1CFE0D83C}" type="parTrans" cxnId="{5AC67E15-711C-403C-ABB2-85F4E0E06BAE}">
      <dgm:prSet/>
      <dgm:spPr/>
      <dgm:t>
        <a:bodyPr/>
        <a:lstStyle/>
        <a:p>
          <a:endParaRPr lang="en-ID"/>
        </a:p>
      </dgm:t>
    </dgm:pt>
    <dgm:pt modelId="{E80391B3-5605-4ED1-9F34-8EA493135BD3}" type="sibTrans" cxnId="{5AC67E15-711C-403C-ABB2-85F4E0E06BAE}">
      <dgm:prSet/>
      <dgm:spPr/>
      <dgm:t>
        <a:bodyPr/>
        <a:lstStyle/>
        <a:p>
          <a:endParaRPr lang="en-ID"/>
        </a:p>
      </dgm:t>
    </dgm:pt>
    <dgm:pt modelId="{39138033-64BD-43A1-A1E2-927C6C6D8612}">
      <dgm:prSet custT="1"/>
      <dgm:spPr/>
      <dgm:t>
        <a:bodyPr/>
        <a:lstStyle/>
        <a:p>
          <a:endParaRPr lang="en-US" sz="1800" b="1" i="1" dirty="0">
            <a:solidFill>
              <a:schemeClr val="tx1"/>
            </a:solidFill>
            <a:latin typeface="+mj-lt"/>
          </a:endParaRPr>
        </a:p>
        <a:p>
          <a:r>
            <a:rPr lang="en-US" sz="1600" b="1" i="1" dirty="0">
              <a:solidFill>
                <a:schemeClr val="tx1"/>
              </a:solidFill>
              <a:latin typeface="+mj-lt"/>
            </a:rPr>
            <a:t>Transfer the articles into Microsoft Word format</a:t>
          </a:r>
        </a:p>
        <a:p>
          <a:pPr algn="l"/>
          <a:endParaRPr lang="en-ID" sz="1600" b="1" dirty="0">
            <a:solidFill>
              <a:schemeClr val="tx1"/>
            </a:solidFill>
            <a:latin typeface="+mj-lt"/>
          </a:endParaRPr>
        </a:p>
      </dgm:t>
    </dgm:pt>
    <dgm:pt modelId="{1915D0B3-AB68-4978-AE61-8C75E89CED7B}" type="parTrans" cxnId="{E597AA0F-7671-44D5-B6FE-B62FD8630E5D}">
      <dgm:prSet/>
      <dgm:spPr/>
      <dgm:t>
        <a:bodyPr/>
        <a:lstStyle/>
        <a:p>
          <a:endParaRPr lang="en-ID"/>
        </a:p>
      </dgm:t>
    </dgm:pt>
    <dgm:pt modelId="{8F51B6EB-DAF6-40C4-BD04-19AF6BAC9DAF}" type="sibTrans" cxnId="{E597AA0F-7671-44D5-B6FE-B62FD8630E5D}">
      <dgm:prSet/>
      <dgm:spPr/>
      <dgm:t>
        <a:bodyPr/>
        <a:lstStyle/>
        <a:p>
          <a:endParaRPr lang="en-ID" dirty="0"/>
        </a:p>
      </dgm:t>
    </dgm:pt>
    <dgm:pt modelId="{B2A91307-EEDE-4581-A813-4EA2BF24A15F}">
      <dgm:prSet custT="1"/>
      <dgm:spPr/>
      <dgm:t>
        <a:bodyPr/>
        <a:lstStyle/>
        <a:p>
          <a:endParaRPr lang="en-US" sz="1600" b="1" dirty="0">
            <a:solidFill>
              <a:schemeClr val="tx1"/>
            </a:solidFill>
            <a:latin typeface="+mj-lt"/>
          </a:endParaRPr>
        </a:p>
        <a:p>
          <a:r>
            <a:rPr lang="en-US" sz="1600" b="1" dirty="0">
              <a:solidFill>
                <a:schemeClr val="tx1"/>
              </a:solidFill>
              <a:latin typeface="+mj-lt"/>
            </a:rPr>
            <a:t>Identify collocations with the phraseological approach</a:t>
          </a:r>
        </a:p>
        <a:p>
          <a:pPr algn="l"/>
          <a:endParaRPr lang="en-ID" sz="1600" b="1" dirty="0">
            <a:solidFill>
              <a:schemeClr val="tx1"/>
            </a:solidFill>
            <a:latin typeface="+mj-lt"/>
          </a:endParaRPr>
        </a:p>
      </dgm:t>
    </dgm:pt>
    <dgm:pt modelId="{5EFB8B3A-D510-49FD-995E-38B2C38A6BA4}" type="parTrans" cxnId="{8805DA4F-681C-4E89-B996-61706B478ADE}">
      <dgm:prSet/>
      <dgm:spPr/>
      <dgm:t>
        <a:bodyPr/>
        <a:lstStyle/>
        <a:p>
          <a:endParaRPr lang="en-ID"/>
        </a:p>
      </dgm:t>
    </dgm:pt>
    <dgm:pt modelId="{EBC53687-F94B-4BEB-B84E-571153613D8A}" type="sibTrans" cxnId="{8805DA4F-681C-4E89-B996-61706B478ADE}">
      <dgm:prSet/>
      <dgm:spPr/>
      <dgm:t>
        <a:bodyPr/>
        <a:lstStyle/>
        <a:p>
          <a:endParaRPr lang="en-ID"/>
        </a:p>
      </dgm:t>
    </dgm:pt>
    <dgm:pt modelId="{007549DC-DB99-4EE3-80CE-93532CA1037C}">
      <dgm:prSet custT="1"/>
      <dgm:spPr/>
      <dgm:t>
        <a:bodyPr/>
        <a:lstStyle/>
        <a:p>
          <a:endParaRPr lang="en-US" sz="1600" b="1" dirty="0">
            <a:solidFill>
              <a:schemeClr val="tx1"/>
            </a:solidFill>
            <a:latin typeface="+mj-lt"/>
          </a:endParaRPr>
        </a:p>
        <a:p>
          <a:r>
            <a:rPr lang="en-US" sz="1600" b="1" dirty="0">
              <a:solidFill>
                <a:schemeClr val="tx1"/>
              </a:solidFill>
              <a:latin typeface="+mj-lt"/>
            </a:rPr>
            <a:t>Categorize the collocations into types and sub-types</a:t>
          </a:r>
        </a:p>
        <a:p>
          <a:pPr algn="l"/>
          <a:endParaRPr lang="en-ID" sz="1600" b="1" dirty="0">
            <a:solidFill>
              <a:schemeClr val="tx1"/>
            </a:solidFill>
            <a:latin typeface="+mj-lt"/>
          </a:endParaRPr>
        </a:p>
      </dgm:t>
    </dgm:pt>
    <dgm:pt modelId="{82FDB956-DEFE-4263-AF9A-9DD270D3B412}" type="sibTrans" cxnId="{F09DA961-88F1-4925-AF99-9AE19093B3E9}">
      <dgm:prSet/>
      <dgm:spPr/>
      <dgm:t>
        <a:bodyPr/>
        <a:lstStyle/>
        <a:p>
          <a:endParaRPr lang="en-ID"/>
        </a:p>
      </dgm:t>
    </dgm:pt>
    <dgm:pt modelId="{4F173926-C560-41E7-87DF-0B4CC5C7D83E}" type="parTrans" cxnId="{F09DA961-88F1-4925-AF99-9AE19093B3E9}">
      <dgm:prSet/>
      <dgm:spPr/>
      <dgm:t>
        <a:bodyPr/>
        <a:lstStyle/>
        <a:p>
          <a:endParaRPr lang="en-ID"/>
        </a:p>
      </dgm:t>
    </dgm:pt>
    <dgm:pt modelId="{A835B6F3-6643-4E00-9B11-EFDE3CC90BD4}">
      <dgm:prSet custT="1"/>
      <dgm:spPr/>
      <dgm:t>
        <a:bodyPr/>
        <a:lstStyle/>
        <a:p>
          <a:endParaRPr lang="en-US" sz="1600" b="1" dirty="0">
            <a:solidFill>
              <a:schemeClr val="tx1"/>
            </a:solidFill>
            <a:latin typeface="+mj-lt"/>
          </a:endParaRPr>
        </a:p>
        <a:p>
          <a:r>
            <a:rPr lang="en-US" sz="1600" b="1" dirty="0">
              <a:solidFill>
                <a:schemeClr val="tx1"/>
              </a:solidFill>
              <a:latin typeface="+mj-lt"/>
            </a:rPr>
            <a:t>Filter collocations with the frequency-based approach</a:t>
          </a:r>
        </a:p>
        <a:p>
          <a:pPr algn="l"/>
          <a:endParaRPr lang="en-ID" sz="1600" b="1" dirty="0">
            <a:solidFill>
              <a:schemeClr val="tx1"/>
            </a:solidFill>
            <a:latin typeface="+mj-lt"/>
          </a:endParaRPr>
        </a:p>
      </dgm:t>
    </dgm:pt>
    <dgm:pt modelId="{3400210B-A9A4-45E0-B39F-64C20E480086}" type="sibTrans" cxnId="{751147CD-75AF-4410-B1DC-B8460E28D887}">
      <dgm:prSet/>
      <dgm:spPr/>
      <dgm:t>
        <a:bodyPr/>
        <a:lstStyle/>
        <a:p>
          <a:endParaRPr lang="en-ID"/>
        </a:p>
      </dgm:t>
    </dgm:pt>
    <dgm:pt modelId="{CC81EB1C-D647-412C-95D2-2BBB32A8DBA5}" type="parTrans" cxnId="{751147CD-75AF-4410-B1DC-B8460E28D887}">
      <dgm:prSet/>
      <dgm:spPr/>
      <dgm:t>
        <a:bodyPr/>
        <a:lstStyle/>
        <a:p>
          <a:endParaRPr lang="en-ID"/>
        </a:p>
      </dgm:t>
    </dgm:pt>
    <dgm:pt modelId="{069A4594-01A3-4284-A2A4-FBA641AF8FA7}" type="pres">
      <dgm:prSet presAssocID="{890D1498-BC07-4C98-9CD3-868D49FB93A4}" presName="diagram" presStyleCnt="0">
        <dgm:presLayoutVars>
          <dgm:dir/>
          <dgm:resizeHandles val="exact"/>
        </dgm:presLayoutVars>
      </dgm:prSet>
      <dgm:spPr/>
    </dgm:pt>
    <dgm:pt modelId="{AD9A2971-27DE-47F6-AD52-9C15E4C27E5C}" type="pres">
      <dgm:prSet presAssocID="{6DD1899E-093E-4EDD-B3A0-E98958EF52B9}" presName="node" presStyleLbl="node1" presStyleIdx="0" presStyleCnt="9" custScaleX="103267" custScaleY="95892" custLinFactNeighborX="15" custLinFactNeighborY="2797">
        <dgm:presLayoutVars>
          <dgm:bulletEnabled val="1"/>
        </dgm:presLayoutVars>
      </dgm:prSet>
      <dgm:spPr/>
    </dgm:pt>
    <dgm:pt modelId="{2B04F4CA-72B5-4128-B30E-A3D9E367AEC8}" type="pres">
      <dgm:prSet presAssocID="{7B11E5D6-057A-4866-A35E-7A68B639109D}" presName="sibTrans" presStyleLbl="sibTrans2D1" presStyleIdx="0" presStyleCnt="8"/>
      <dgm:spPr/>
    </dgm:pt>
    <dgm:pt modelId="{CDBEC013-C17E-4A24-85DB-69C5D9783FDF}" type="pres">
      <dgm:prSet presAssocID="{7B11E5D6-057A-4866-A35E-7A68B639109D}" presName="connectorText" presStyleLbl="sibTrans2D1" presStyleIdx="0" presStyleCnt="8"/>
      <dgm:spPr/>
    </dgm:pt>
    <dgm:pt modelId="{6E52AD7C-4C8B-43C3-B6B9-37BCF4ECF6DB}" type="pres">
      <dgm:prSet presAssocID="{39138033-64BD-43A1-A1E2-927C6C6D8612}" presName="node" presStyleLbl="node1" presStyleIdx="1" presStyleCnt="9" custScaleX="111969" custScaleY="99271" custLinFactNeighborX="5747" custLinFactNeighborY="3730">
        <dgm:presLayoutVars>
          <dgm:bulletEnabled val="1"/>
        </dgm:presLayoutVars>
      </dgm:prSet>
      <dgm:spPr/>
    </dgm:pt>
    <dgm:pt modelId="{12FB98CD-6B55-4D73-8033-6FFCEB8388B2}" type="pres">
      <dgm:prSet presAssocID="{8F51B6EB-DAF6-40C4-BD04-19AF6BAC9DAF}" presName="sibTrans" presStyleLbl="sibTrans2D1" presStyleIdx="1" presStyleCnt="8" custScaleX="119115"/>
      <dgm:spPr/>
    </dgm:pt>
    <dgm:pt modelId="{7954C10E-818F-4ABF-B552-BB1AE31C4506}" type="pres">
      <dgm:prSet presAssocID="{8F51B6EB-DAF6-40C4-BD04-19AF6BAC9DAF}" presName="connectorText" presStyleLbl="sibTrans2D1" presStyleIdx="1" presStyleCnt="8"/>
      <dgm:spPr/>
    </dgm:pt>
    <dgm:pt modelId="{630167A3-572E-47F9-86CE-AFB755B40122}" type="pres">
      <dgm:prSet presAssocID="{B2A91307-EEDE-4581-A813-4EA2BF24A15F}" presName="node" presStyleLbl="node1" presStyleIdx="2" presStyleCnt="9" custScaleX="110120">
        <dgm:presLayoutVars>
          <dgm:bulletEnabled val="1"/>
        </dgm:presLayoutVars>
      </dgm:prSet>
      <dgm:spPr/>
    </dgm:pt>
    <dgm:pt modelId="{047C0D60-7B33-4B4E-B3D9-D46311F13861}" type="pres">
      <dgm:prSet presAssocID="{EBC53687-F94B-4BEB-B84E-571153613D8A}" presName="sibTrans" presStyleLbl="sibTrans2D1" presStyleIdx="2" presStyleCnt="8"/>
      <dgm:spPr/>
    </dgm:pt>
    <dgm:pt modelId="{B58A8DA0-508B-44C4-803E-4C2C974961D3}" type="pres">
      <dgm:prSet presAssocID="{EBC53687-F94B-4BEB-B84E-571153613D8A}" presName="connectorText" presStyleLbl="sibTrans2D1" presStyleIdx="2" presStyleCnt="8"/>
      <dgm:spPr/>
    </dgm:pt>
    <dgm:pt modelId="{533EAC55-25C9-4673-BAEE-8DC890193F0C}" type="pres">
      <dgm:prSet presAssocID="{A835B6F3-6643-4E00-9B11-EFDE3CC90BD4}" presName="node" presStyleLbl="node1" presStyleIdx="3" presStyleCnt="9" custScaleX="121770">
        <dgm:presLayoutVars>
          <dgm:bulletEnabled val="1"/>
        </dgm:presLayoutVars>
      </dgm:prSet>
      <dgm:spPr/>
    </dgm:pt>
    <dgm:pt modelId="{5F44083A-8D69-4B8C-ADD6-72772E27F372}" type="pres">
      <dgm:prSet presAssocID="{3400210B-A9A4-45E0-B39F-64C20E480086}" presName="sibTrans" presStyleLbl="sibTrans2D1" presStyleIdx="3" presStyleCnt="8"/>
      <dgm:spPr/>
    </dgm:pt>
    <dgm:pt modelId="{4082AAA3-0ABC-4ABB-864B-55665EE2EE95}" type="pres">
      <dgm:prSet presAssocID="{3400210B-A9A4-45E0-B39F-64C20E480086}" presName="connectorText" presStyleLbl="sibTrans2D1" presStyleIdx="3" presStyleCnt="8"/>
      <dgm:spPr/>
    </dgm:pt>
    <dgm:pt modelId="{182A4821-67B9-4319-B7A0-A742D912BE1B}" type="pres">
      <dgm:prSet presAssocID="{007549DC-DB99-4EE3-80CE-93532CA1037C}" presName="node" presStyleLbl="node1" presStyleIdx="4" presStyleCnt="9" custScaleX="115860">
        <dgm:presLayoutVars>
          <dgm:bulletEnabled val="1"/>
        </dgm:presLayoutVars>
      </dgm:prSet>
      <dgm:spPr/>
    </dgm:pt>
    <dgm:pt modelId="{305FB821-C33D-4E74-B95B-636314A9EBA0}" type="pres">
      <dgm:prSet presAssocID="{82FDB956-DEFE-4263-AF9A-9DD270D3B412}" presName="sibTrans" presStyleLbl="sibTrans2D1" presStyleIdx="4" presStyleCnt="8" custScaleX="88866"/>
      <dgm:spPr/>
    </dgm:pt>
    <dgm:pt modelId="{94DABC51-11F4-4A60-AEAB-77B49904C4C5}" type="pres">
      <dgm:prSet presAssocID="{82FDB956-DEFE-4263-AF9A-9DD270D3B412}" presName="connectorText" presStyleLbl="sibTrans2D1" presStyleIdx="4" presStyleCnt="8"/>
      <dgm:spPr/>
    </dgm:pt>
    <dgm:pt modelId="{13CB7C44-103C-4F51-9634-BCC534FE21BA}" type="pres">
      <dgm:prSet presAssocID="{399A0096-BEFF-40B7-B924-3818022F8749}" presName="node" presStyleLbl="node1" presStyleIdx="5" presStyleCnt="9" custScaleX="109699" custScaleY="93968" custLinFactNeighborX="-63731" custLinFactNeighborY="-3497">
        <dgm:presLayoutVars>
          <dgm:bulletEnabled val="1"/>
        </dgm:presLayoutVars>
      </dgm:prSet>
      <dgm:spPr/>
    </dgm:pt>
    <dgm:pt modelId="{7A6AB03A-692B-4FFA-8E6D-7BEF8C918C4D}" type="pres">
      <dgm:prSet presAssocID="{E80391B3-5605-4ED1-9F34-8EA493135BD3}" presName="sibTrans" presStyleLbl="sibTrans2D1" presStyleIdx="5" presStyleCnt="8"/>
      <dgm:spPr/>
    </dgm:pt>
    <dgm:pt modelId="{EA295EB6-041E-4CDA-A87A-286653744669}" type="pres">
      <dgm:prSet presAssocID="{E80391B3-5605-4ED1-9F34-8EA493135BD3}" presName="connectorText" presStyleLbl="sibTrans2D1" presStyleIdx="5" presStyleCnt="8"/>
      <dgm:spPr/>
    </dgm:pt>
    <dgm:pt modelId="{316596AD-3B64-4A0D-86EF-E7C8F4BE3740}" type="pres">
      <dgm:prSet presAssocID="{F7EF290D-47A7-4CCD-B626-1EE1E2F118AD}" presName="node" presStyleLbl="node1" presStyleIdx="6" presStyleCnt="9" custScaleX="129554" custScaleY="93899" custLinFactX="-27445" custLinFactNeighborX="-100000" custLinFactNeighborY="-2622">
        <dgm:presLayoutVars>
          <dgm:bulletEnabled val="1"/>
        </dgm:presLayoutVars>
      </dgm:prSet>
      <dgm:spPr/>
    </dgm:pt>
    <dgm:pt modelId="{069D54C4-CB50-41DA-8F5E-41CA9A603A9F}" type="pres">
      <dgm:prSet presAssocID="{A38B29AC-87EB-4AA2-BBA0-94FD418BF424}" presName="sibTrans" presStyleLbl="sibTrans2D1" presStyleIdx="6" presStyleCnt="8"/>
      <dgm:spPr/>
    </dgm:pt>
    <dgm:pt modelId="{306551A9-4EB4-4A2E-9886-831432E6FB79}" type="pres">
      <dgm:prSet presAssocID="{A38B29AC-87EB-4AA2-BBA0-94FD418BF424}" presName="connectorText" presStyleLbl="sibTrans2D1" presStyleIdx="6" presStyleCnt="8"/>
      <dgm:spPr/>
    </dgm:pt>
    <dgm:pt modelId="{9125FFC0-C295-4047-9923-A91B8E504639}" type="pres">
      <dgm:prSet presAssocID="{E2F48A14-996C-4149-A609-968719235765}" presName="node" presStyleLbl="node1" presStyleIdx="7" presStyleCnt="9" custScaleX="167041" custScaleY="100182">
        <dgm:presLayoutVars>
          <dgm:bulletEnabled val="1"/>
        </dgm:presLayoutVars>
      </dgm:prSet>
      <dgm:spPr/>
    </dgm:pt>
    <dgm:pt modelId="{D3232D8E-1135-4385-A9AC-2E6B943BD782}" type="pres">
      <dgm:prSet presAssocID="{66C876D0-B3AE-4B7B-B702-532024164A28}" presName="sibTrans" presStyleLbl="sibTrans2D1" presStyleIdx="7" presStyleCnt="8" custScaleX="130952"/>
      <dgm:spPr/>
    </dgm:pt>
    <dgm:pt modelId="{208A3861-BD1E-452D-BE82-D16AC7564007}" type="pres">
      <dgm:prSet presAssocID="{66C876D0-B3AE-4B7B-B702-532024164A28}" presName="connectorText" presStyleLbl="sibTrans2D1" presStyleIdx="7" presStyleCnt="8"/>
      <dgm:spPr/>
    </dgm:pt>
    <dgm:pt modelId="{1E500A9C-5929-4D33-9864-C547EE8F1B3A}" type="pres">
      <dgm:prSet presAssocID="{9C6398CF-AC3B-45C3-9895-F35BF89E5011}" presName="node" presStyleLbl="node1" presStyleIdx="8" presStyleCnt="9" custScaleX="148444" custScaleY="86970">
        <dgm:presLayoutVars>
          <dgm:bulletEnabled val="1"/>
        </dgm:presLayoutVars>
      </dgm:prSet>
      <dgm:spPr/>
    </dgm:pt>
  </dgm:ptLst>
  <dgm:cxnLst>
    <dgm:cxn modelId="{3B801008-B395-4BE5-AAE1-33203CDF60DD}" type="presOf" srcId="{A38B29AC-87EB-4AA2-BBA0-94FD418BF424}" destId="{069D54C4-CB50-41DA-8F5E-41CA9A603A9F}" srcOrd="0" destOrd="0" presId="urn:microsoft.com/office/officeart/2005/8/layout/process5"/>
    <dgm:cxn modelId="{76648D09-17CF-4F37-8CF8-79BF2204073E}" type="presOf" srcId="{F7EF290D-47A7-4CCD-B626-1EE1E2F118AD}" destId="{316596AD-3B64-4A0D-86EF-E7C8F4BE3740}" srcOrd="0" destOrd="0" presId="urn:microsoft.com/office/officeart/2005/8/layout/process5"/>
    <dgm:cxn modelId="{0C70AE09-C61F-4511-B2A3-9EDE239C074B}" type="presOf" srcId="{3400210B-A9A4-45E0-B39F-64C20E480086}" destId="{5F44083A-8D69-4B8C-ADD6-72772E27F372}" srcOrd="0" destOrd="0" presId="urn:microsoft.com/office/officeart/2005/8/layout/process5"/>
    <dgm:cxn modelId="{E597AA0F-7671-44D5-B6FE-B62FD8630E5D}" srcId="{890D1498-BC07-4C98-9CD3-868D49FB93A4}" destId="{39138033-64BD-43A1-A1E2-927C6C6D8612}" srcOrd="1" destOrd="0" parTransId="{1915D0B3-AB68-4978-AE61-8C75E89CED7B}" sibTransId="{8F51B6EB-DAF6-40C4-BD04-19AF6BAC9DAF}"/>
    <dgm:cxn modelId="{4498CC11-7089-4883-B486-0FAE2D5BCA6F}" type="presOf" srcId="{399A0096-BEFF-40B7-B924-3818022F8749}" destId="{13CB7C44-103C-4F51-9634-BCC534FE21BA}" srcOrd="0" destOrd="0" presId="urn:microsoft.com/office/officeart/2005/8/layout/process5"/>
    <dgm:cxn modelId="{5AC67E15-711C-403C-ABB2-85F4E0E06BAE}" srcId="{890D1498-BC07-4C98-9CD3-868D49FB93A4}" destId="{399A0096-BEFF-40B7-B924-3818022F8749}" srcOrd="5" destOrd="0" parTransId="{E8AAE12A-C087-4AF5-A27E-42B1CFE0D83C}" sibTransId="{E80391B3-5605-4ED1-9F34-8EA493135BD3}"/>
    <dgm:cxn modelId="{8BC68C1B-7B83-4B75-A147-83F8A938D903}" srcId="{890D1498-BC07-4C98-9CD3-868D49FB93A4}" destId="{6DD1899E-093E-4EDD-B3A0-E98958EF52B9}" srcOrd="0" destOrd="0" parTransId="{FEF7013A-BBBD-4832-861F-DD792603ED09}" sibTransId="{7B11E5D6-057A-4866-A35E-7A68B639109D}"/>
    <dgm:cxn modelId="{0167D61F-2663-4C9C-A0F6-6A604ED43B82}" type="presOf" srcId="{3400210B-A9A4-45E0-B39F-64C20E480086}" destId="{4082AAA3-0ABC-4ABB-864B-55665EE2EE95}" srcOrd="1" destOrd="0" presId="urn:microsoft.com/office/officeart/2005/8/layout/process5"/>
    <dgm:cxn modelId="{D4E9022E-C6A4-4203-803B-EA303F0857B2}" type="presOf" srcId="{A38B29AC-87EB-4AA2-BBA0-94FD418BF424}" destId="{306551A9-4EB4-4A2E-9886-831432E6FB79}" srcOrd="1" destOrd="0" presId="urn:microsoft.com/office/officeart/2005/8/layout/process5"/>
    <dgm:cxn modelId="{8251FB2F-9BBA-4960-9927-3DC0F43A9E95}" type="presOf" srcId="{EBC53687-F94B-4BEB-B84E-571153613D8A}" destId="{047C0D60-7B33-4B4E-B3D9-D46311F13861}" srcOrd="0" destOrd="0" presId="urn:microsoft.com/office/officeart/2005/8/layout/process5"/>
    <dgm:cxn modelId="{45517432-C655-4D96-9604-5015AF7072DE}" type="presOf" srcId="{39138033-64BD-43A1-A1E2-927C6C6D8612}" destId="{6E52AD7C-4C8B-43C3-B6B9-37BCF4ECF6DB}" srcOrd="0" destOrd="0" presId="urn:microsoft.com/office/officeart/2005/8/layout/process5"/>
    <dgm:cxn modelId="{E0FDAF33-0043-480A-A25B-CE92921DFF65}" type="presOf" srcId="{9C6398CF-AC3B-45C3-9895-F35BF89E5011}" destId="{1E500A9C-5929-4D33-9864-C547EE8F1B3A}" srcOrd="0" destOrd="0" presId="urn:microsoft.com/office/officeart/2005/8/layout/process5"/>
    <dgm:cxn modelId="{B2F3C93C-73ED-4E3B-81A1-3D9F4A9C9C1D}" type="presOf" srcId="{EBC53687-F94B-4BEB-B84E-571153613D8A}" destId="{B58A8DA0-508B-44C4-803E-4C2C974961D3}" srcOrd="1" destOrd="0" presId="urn:microsoft.com/office/officeart/2005/8/layout/process5"/>
    <dgm:cxn modelId="{3780F55C-309E-46E2-BED9-42425DE413F7}" type="presOf" srcId="{7B11E5D6-057A-4866-A35E-7A68B639109D}" destId="{CDBEC013-C17E-4A24-85DB-69C5D9783FDF}" srcOrd="1" destOrd="0" presId="urn:microsoft.com/office/officeart/2005/8/layout/process5"/>
    <dgm:cxn modelId="{F09DA961-88F1-4925-AF99-9AE19093B3E9}" srcId="{890D1498-BC07-4C98-9CD3-868D49FB93A4}" destId="{007549DC-DB99-4EE3-80CE-93532CA1037C}" srcOrd="4" destOrd="0" parTransId="{4F173926-C560-41E7-87DF-0B4CC5C7D83E}" sibTransId="{82FDB956-DEFE-4263-AF9A-9DD270D3B412}"/>
    <dgm:cxn modelId="{E1A4ED45-6E86-45D2-8AA9-B8ADDBC833E9}" srcId="{890D1498-BC07-4C98-9CD3-868D49FB93A4}" destId="{F7EF290D-47A7-4CCD-B626-1EE1E2F118AD}" srcOrd="6" destOrd="0" parTransId="{D0B86CC2-C8A3-4D1C-819C-000F3C1BCAC5}" sibTransId="{A38B29AC-87EB-4AA2-BBA0-94FD418BF424}"/>
    <dgm:cxn modelId="{DD1FA868-209B-4829-A12B-D873BC64FFB5}" type="presOf" srcId="{E2F48A14-996C-4149-A609-968719235765}" destId="{9125FFC0-C295-4047-9923-A91B8E504639}" srcOrd="0" destOrd="0" presId="urn:microsoft.com/office/officeart/2005/8/layout/process5"/>
    <dgm:cxn modelId="{39C85849-2A5F-48DA-BD4C-6AA99A5B9A20}" srcId="{890D1498-BC07-4C98-9CD3-868D49FB93A4}" destId="{9C6398CF-AC3B-45C3-9895-F35BF89E5011}" srcOrd="8" destOrd="0" parTransId="{04AAC28F-4A4C-4F41-9A29-7F1AB1521CC2}" sibTransId="{F6A71957-B7BA-4C96-9CB0-7ACA0EE1549F}"/>
    <dgm:cxn modelId="{8805DA4F-681C-4E89-B996-61706B478ADE}" srcId="{890D1498-BC07-4C98-9CD3-868D49FB93A4}" destId="{B2A91307-EEDE-4581-A813-4EA2BF24A15F}" srcOrd="2" destOrd="0" parTransId="{5EFB8B3A-D510-49FD-995E-38B2C38A6BA4}" sibTransId="{EBC53687-F94B-4BEB-B84E-571153613D8A}"/>
    <dgm:cxn modelId="{B7C1E750-53B7-46A4-BF9D-4AC8F11D7659}" type="presOf" srcId="{7B11E5D6-057A-4866-A35E-7A68B639109D}" destId="{2B04F4CA-72B5-4128-B30E-A3D9E367AEC8}" srcOrd="0" destOrd="0" presId="urn:microsoft.com/office/officeart/2005/8/layout/process5"/>
    <dgm:cxn modelId="{06E2C577-3AC6-41D3-B8F5-5D350D77B32E}" type="presOf" srcId="{82FDB956-DEFE-4263-AF9A-9DD270D3B412}" destId="{94DABC51-11F4-4A60-AEAB-77B49904C4C5}" srcOrd="1" destOrd="0" presId="urn:microsoft.com/office/officeart/2005/8/layout/process5"/>
    <dgm:cxn modelId="{E8CBA484-8FB5-4FB7-806E-DEB478BD999F}" type="presOf" srcId="{8F51B6EB-DAF6-40C4-BD04-19AF6BAC9DAF}" destId="{7954C10E-818F-4ABF-B552-BB1AE31C4506}" srcOrd="1" destOrd="0" presId="urn:microsoft.com/office/officeart/2005/8/layout/process5"/>
    <dgm:cxn modelId="{B66BF59C-DD67-4220-A66A-91027B125219}" type="presOf" srcId="{E80391B3-5605-4ED1-9F34-8EA493135BD3}" destId="{7A6AB03A-692B-4FFA-8E6D-7BEF8C918C4D}" srcOrd="0" destOrd="0" presId="urn:microsoft.com/office/officeart/2005/8/layout/process5"/>
    <dgm:cxn modelId="{ABC3DCA4-1ABE-4BD1-A44D-EB874CF847E2}" type="presOf" srcId="{890D1498-BC07-4C98-9CD3-868D49FB93A4}" destId="{069A4594-01A3-4284-A2A4-FBA641AF8FA7}" srcOrd="0" destOrd="0" presId="urn:microsoft.com/office/officeart/2005/8/layout/process5"/>
    <dgm:cxn modelId="{8E8D31A6-6512-46CF-89F9-DCD1040F7EBD}" type="presOf" srcId="{007549DC-DB99-4EE3-80CE-93532CA1037C}" destId="{182A4821-67B9-4319-B7A0-A742D912BE1B}" srcOrd="0" destOrd="0" presId="urn:microsoft.com/office/officeart/2005/8/layout/process5"/>
    <dgm:cxn modelId="{072AEAA7-D68E-4C4A-B48D-AA90D6AB4A6E}" type="presOf" srcId="{A835B6F3-6643-4E00-9B11-EFDE3CC90BD4}" destId="{533EAC55-25C9-4673-BAEE-8DC890193F0C}" srcOrd="0" destOrd="0" presId="urn:microsoft.com/office/officeart/2005/8/layout/process5"/>
    <dgm:cxn modelId="{C0D6EBB9-7B1D-4CAC-8DBA-0F5D3CB54D1E}" type="presOf" srcId="{66C876D0-B3AE-4B7B-B702-532024164A28}" destId="{208A3861-BD1E-452D-BE82-D16AC7564007}" srcOrd="1" destOrd="0" presId="urn:microsoft.com/office/officeart/2005/8/layout/process5"/>
    <dgm:cxn modelId="{EB0808BA-DC7A-4760-87F1-F20D1C672219}" srcId="{890D1498-BC07-4C98-9CD3-868D49FB93A4}" destId="{E2F48A14-996C-4149-A609-968719235765}" srcOrd="7" destOrd="0" parTransId="{2DA12C4D-67AD-4008-8766-7DA14DA7F0EE}" sibTransId="{66C876D0-B3AE-4B7B-B702-532024164A28}"/>
    <dgm:cxn modelId="{EE63BBBD-6F53-4936-B0BE-159E733C15CC}" type="presOf" srcId="{E80391B3-5605-4ED1-9F34-8EA493135BD3}" destId="{EA295EB6-041E-4CDA-A87A-286653744669}" srcOrd="1" destOrd="0" presId="urn:microsoft.com/office/officeart/2005/8/layout/process5"/>
    <dgm:cxn modelId="{17E19CCC-0F0B-4E53-BFCF-17BF4DD102AB}" type="presOf" srcId="{6DD1899E-093E-4EDD-B3A0-E98958EF52B9}" destId="{AD9A2971-27DE-47F6-AD52-9C15E4C27E5C}" srcOrd="0" destOrd="0" presId="urn:microsoft.com/office/officeart/2005/8/layout/process5"/>
    <dgm:cxn modelId="{751147CD-75AF-4410-B1DC-B8460E28D887}" srcId="{890D1498-BC07-4C98-9CD3-868D49FB93A4}" destId="{A835B6F3-6643-4E00-9B11-EFDE3CC90BD4}" srcOrd="3" destOrd="0" parTransId="{CC81EB1C-D647-412C-95D2-2BBB32A8DBA5}" sibTransId="{3400210B-A9A4-45E0-B39F-64C20E480086}"/>
    <dgm:cxn modelId="{01CB3AD2-0BD6-4908-90B6-73F0D3E60E9A}" type="presOf" srcId="{82FDB956-DEFE-4263-AF9A-9DD270D3B412}" destId="{305FB821-C33D-4E74-B95B-636314A9EBA0}" srcOrd="0" destOrd="0" presId="urn:microsoft.com/office/officeart/2005/8/layout/process5"/>
    <dgm:cxn modelId="{96706AD2-E5E2-404A-A26C-348DFA7FD3F2}" type="presOf" srcId="{66C876D0-B3AE-4B7B-B702-532024164A28}" destId="{D3232D8E-1135-4385-A9AC-2E6B943BD782}" srcOrd="0" destOrd="0" presId="urn:microsoft.com/office/officeart/2005/8/layout/process5"/>
    <dgm:cxn modelId="{DAE77BEF-A91D-482B-AD67-04ED88B54576}" type="presOf" srcId="{B2A91307-EEDE-4581-A813-4EA2BF24A15F}" destId="{630167A3-572E-47F9-86CE-AFB755B40122}" srcOrd="0" destOrd="0" presId="urn:microsoft.com/office/officeart/2005/8/layout/process5"/>
    <dgm:cxn modelId="{936A53F1-084B-47B8-86F5-A1D4CEB27835}" type="presOf" srcId="{8F51B6EB-DAF6-40C4-BD04-19AF6BAC9DAF}" destId="{12FB98CD-6B55-4D73-8033-6FFCEB8388B2}" srcOrd="0" destOrd="0" presId="urn:microsoft.com/office/officeart/2005/8/layout/process5"/>
    <dgm:cxn modelId="{A7E22AF5-9D90-493B-87F7-997A9CDB0101}" type="presParOf" srcId="{069A4594-01A3-4284-A2A4-FBA641AF8FA7}" destId="{AD9A2971-27DE-47F6-AD52-9C15E4C27E5C}" srcOrd="0" destOrd="0" presId="urn:microsoft.com/office/officeart/2005/8/layout/process5"/>
    <dgm:cxn modelId="{06100E17-2C8F-4C8B-8C9B-4B4518DBB1C1}" type="presParOf" srcId="{069A4594-01A3-4284-A2A4-FBA641AF8FA7}" destId="{2B04F4CA-72B5-4128-B30E-A3D9E367AEC8}" srcOrd="1" destOrd="0" presId="urn:microsoft.com/office/officeart/2005/8/layout/process5"/>
    <dgm:cxn modelId="{FE19E017-A3D9-426E-A876-A74F20059990}" type="presParOf" srcId="{2B04F4CA-72B5-4128-B30E-A3D9E367AEC8}" destId="{CDBEC013-C17E-4A24-85DB-69C5D9783FDF}" srcOrd="0" destOrd="0" presId="urn:microsoft.com/office/officeart/2005/8/layout/process5"/>
    <dgm:cxn modelId="{1027FED3-FBEE-48F0-B69F-6568DF3F2F8C}" type="presParOf" srcId="{069A4594-01A3-4284-A2A4-FBA641AF8FA7}" destId="{6E52AD7C-4C8B-43C3-B6B9-37BCF4ECF6DB}" srcOrd="2" destOrd="0" presId="urn:microsoft.com/office/officeart/2005/8/layout/process5"/>
    <dgm:cxn modelId="{5F129BD7-78E4-445D-B470-9C7940D39B9A}" type="presParOf" srcId="{069A4594-01A3-4284-A2A4-FBA641AF8FA7}" destId="{12FB98CD-6B55-4D73-8033-6FFCEB8388B2}" srcOrd="3" destOrd="0" presId="urn:microsoft.com/office/officeart/2005/8/layout/process5"/>
    <dgm:cxn modelId="{993C39BC-21F6-4E43-B96D-E4F4F708015E}" type="presParOf" srcId="{12FB98CD-6B55-4D73-8033-6FFCEB8388B2}" destId="{7954C10E-818F-4ABF-B552-BB1AE31C4506}" srcOrd="0" destOrd="0" presId="urn:microsoft.com/office/officeart/2005/8/layout/process5"/>
    <dgm:cxn modelId="{98B6CD0B-43D2-4641-869D-E46A0533FB64}" type="presParOf" srcId="{069A4594-01A3-4284-A2A4-FBA641AF8FA7}" destId="{630167A3-572E-47F9-86CE-AFB755B40122}" srcOrd="4" destOrd="0" presId="urn:microsoft.com/office/officeart/2005/8/layout/process5"/>
    <dgm:cxn modelId="{E6B47EE0-C986-4CC1-9CDF-ECC4A4EEA222}" type="presParOf" srcId="{069A4594-01A3-4284-A2A4-FBA641AF8FA7}" destId="{047C0D60-7B33-4B4E-B3D9-D46311F13861}" srcOrd="5" destOrd="0" presId="urn:microsoft.com/office/officeart/2005/8/layout/process5"/>
    <dgm:cxn modelId="{FCC209AA-77B5-4142-9CE1-578F8B7A06C0}" type="presParOf" srcId="{047C0D60-7B33-4B4E-B3D9-D46311F13861}" destId="{B58A8DA0-508B-44C4-803E-4C2C974961D3}" srcOrd="0" destOrd="0" presId="urn:microsoft.com/office/officeart/2005/8/layout/process5"/>
    <dgm:cxn modelId="{B74CC01A-CA0B-4D5E-8BF8-A1898EEDC8F8}" type="presParOf" srcId="{069A4594-01A3-4284-A2A4-FBA641AF8FA7}" destId="{533EAC55-25C9-4673-BAEE-8DC890193F0C}" srcOrd="6" destOrd="0" presId="urn:microsoft.com/office/officeart/2005/8/layout/process5"/>
    <dgm:cxn modelId="{32E3987D-C012-4B65-99CF-F492F0DBA9E9}" type="presParOf" srcId="{069A4594-01A3-4284-A2A4-FBA641AF8FA7}" destId="{5F44083A-8D69-4B8C-ADD6-72772E27F372}" srcOrd="7" destOrd="0" presId="urn:microsoft.com/office/officeart/2005/8/layout/process5"/>
    <dgm:cxn modelId="{39C0582C-BE20-4328-B0C7-66047AE01E9F}" type="presParOf" srcId="{5F44083A-8D69-4B8C-ADD6-72772E27F372}" destId="{4082AAA3-0ABC-4ABB-864B-55665EE2EE95}" srcOrd="0" destOrd="0" presId="urn:microsoft.com/office/officeart/2005/8/layout/process5"/>
    <dgm:cxn modelId="{3A68D888-12D0-4776-AF44-2383A8ECB27D}" type="presParOf" srcId="{069A4594-01A3-4284-A2A4-FBA641AF8FA7}" destId="{182A4821-67B9-4319-B7A0-A742D912BE1B}" srcOrd="8" destOrd="0" presId="urn:microsoft.com/office/officeart/2005/8/layout/process5"/>
    <dgm:cxn modelId="{6CD19AD5-E355-4F4F-97F5-B9401B2331F5}" type="presParOf" srcId="{069A4594-01A3-4284-A2A4-FBA641AF8FA7}" destId="{305FB821-C33D-4E74-B95B-636314A9EBA0}" srcOrd="9" destOrd="0" presId="urn:microsoft.com/office/officeart/2005/8/layout/process5"/>
    <dgm:cxn modelId="{CC7A25CE-839B-403E-ACCF-409AEBC6E593}" type="presParOf" srcId="{305FB821-C33D-4E74-B95B-636314A9EBA0}" destId="{94DABC51-11F4-4A60-AEAB-77B49904C4C5}" srcOrd="0" destOrd="0" presId="urn:microsoft.com/office/officeart/2005/8/layout/process5"/>
    <dgm:cxn modelId="{AF039F89-A416-49F8-BDFB-2B7098B7EAE0}" type="presParOf" srcId="{069A4594-01A3-4284-A2A4-FBA641AF8FA7}" destId="{13CB7C44-103C-4F51-9634-BCC534FE21BA}" srcOrd="10" destOrd="0" presId="urn:microsoft.com/office/officeart/2005/8/layout/process5"/>
    <dgm:cxn modelId="{735DBDC8-4506-4D34-B744-33AB5B23AB51}" type="presParOf" srcId="{069A4594-01A3-4284-A2A4-FBA641AF8FA7}" destId="{7A6AB03A-692B-4FFA-8E6D-7BEF8C918C4D}" srcOrd="11" destOrd="0" presId="urn:microsoft.com/office/officeart/2005/8/layout/process5"/>
    <dgm:cxn modelId="{9C579643-AF54-4399-851C-D8CEE7101132}" type="presParOf" srcId="{7A6AB03A-692B-4FFA-8E6D-7BEF8C918C4D}" destId="{EA295EB6-041E-4CDA-A87A-286653744669}" srcOrd="0" destOrd="0" presId="urn:microsoft.com/office/officeart/2005/8/layout/process5"/>
    <dgm:cxn modelId="{D799F1B6-5071-46FA-8A36-4AA8F06D32DD}" type="presParOf" srcId="{069A4594-01A3-4284-A2A4-FBA641AF8FA7}" destId="{316596AD-3B64-4A0D-86EF-E7C8F4BE3740}" srcOrd="12" destOrd="0" presId="urn:microsoft.com/office/officeart/2005/8/layout/process5"/>
    <dgm:cxn modelId="{33AB9ECD-C5A0-4FBA-B3FC-022EDB942673}" type="presParOf" srcId="{069A4594-01A3-4284-A2A4-FBA641AF8FA7}" destId="{069D54C4-CB50-41DA-8F5E-41CA9A603A9F}" srcOrd="13" destOrd="0" presId="urn:microsoft.com/office/officeart/2005/8/layout/process5"/>
    <dgm:cxn modelId="{C10F1094-6947-4FCC-BEB9-E94B873DDB43}" type="presParOf" srcId="{069D54C4-CB50-41DA-8F5E-41CA9A603A9F}" destId="{306551A9-4EB4-4A2E-9886-831432E6FB79}" srcOrd="0" destOrd="0" presId="urn:microsoft.com/office/officeart/2005/8/layout/process5"/>
    <dgm:cxn modelId="{FF0097CA-CB57-46AF-A4E7-9E61C7DB9B66}" type="presParOf" srcId="{069A4594-01A3-4284-A2A4-FBA641AF8FA7}" destId="{9125FFC0-C295-4047-9923-A91B8E504639}" srcOrd="14" destOrd="0" presId="urn:microsoft.com/office/officeart/2005/8/layout/process5"/>
    <dgm:cxn modelId="{9131DC4F-B2C9-4540-9F51-88CB1BF538B9}" type="presParOf" srcId="{069A4594-01A3-4284-A2A4-FBA641AF8FA7}" destId="{D3232D8E-1135-4385-A9AC-2E6B943BD782}" srcOrd="15" destOrd="0" presId="urn:microsoft.com/office/officeart/2005/8/layout/process5"/>
    <dgm:cxn modelId="{1AED40F9-5214-4D8E-AFF0-A6825ED0AC29}" type="presParOf" srcId="{D3232D8E-1135-4385-A9AC-2E6B943BD782}" destId="{208A3861-BD1E-452D-BE82-D16AC7564007}" srcOrd="0" destOrd="0" presId="urn:microsoft.com/office/officeart/2005/8/layout/process5"/>
    <dgm:cxn modelId="{B60E7A97-3699-4334-8794-375B62D8D246}" type="presParOf" srcId="{069A4594-01A3-4284-A2A4-FBA641AF8FA7}" destId="{1E500A9C-5929-4D33-9864-C547EE8F1B3A}" srcOrd="1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A2971-27DE-47F6-AD52-9C15E4C27E5C}">
      <dsp:nvSpPr>
        <dsp:cNvPr id="0" name=""/>
        <dsp:cNvSpPr/>
      </dsp:nvSpPr>
      <dsp:spPr>
        <a:xfrm>
          <a:off x="186479" y="55562"/>
          <a:ext cx="1872775" cy="1043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Choose some Indonesian print   media articles</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217040" y="86123"/>
        <a:ext cx="1811653" cy="982294"/>
      </dsp:txXfrm>
    </dsp:sp>
    <dsp:sp modelId="{2B04F4CA-72B5-4128-B30E-A3D9E367AEC8}">
      <dsp:nvSpPr>
        <dsp:cNvPr id="0" name=""/>
        <dsp:cNvSpPr/>
      </dsp:nvSpPr>
      <dsp:spPr>
        <a:xfrm rot="12549">
          <a:off x="2241713" y="357279"/>
          <a:ext cx="439564"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a:off x="2241713" y="446989"/>
        <a:ext cx="307695" cy="269852"/>
      </dsp:txXfrm>
    </dsp:sp>
    <dsp:sp modelId="{6E52AD7C-4C8B-43C3-B6B9-37BCF4ECF6DB}">
      <dsp:nvSpPr>
        <dsp:cNvPr id="0" name=""/>
        <dsp:cNvSpPr/>
      </dsp:nvSpPr>
      <dsp:spPr>
        <a:xfrm>
          <a:off x="2888617" y="47330"/>
          <a:ext cx="2030588" cy="108018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defTabSz="800100">
            <a:lnSpc>
              <a:spcPct val="90000"/>
            </a:lnSpc>
            <a:spcBef>
              <a:spcPct val="0"/>
            </a:spcBef>
            <a:spcAft>
              <a:spcPct val="35000"/>
            </a:spcAft>
            <a:buNone/>
          </a:pPr>
          <a:endParaRPr lang="en-US" sz="1800" b="1" i="1" kern="1200" dirty="0">
            <a:solidFill>
              <a:schemeClr val="tx1"/>
            </a:solidFill>
            <a:latin typeface="+mj-lt"/>
          </a:endParaRPr>
        </a:p>
        <a:p>
          <a:pPr marL="0" lvl="0" indent="0" defTabSz="800100">
            <a:lnSpc>
              <a:spcPct val="90000"/>
            </a:lnSpc>
            <a:spcBef>
              <a:spcPct val="0"/>
            </a:spcBef>
            <a:spcAft>
              <a:spcPct val="35000"/>
            </a:spcAft>
            <a:buNone/>
          </a:pPr>
          <a:r>
            <a:rPr lang="en-US" sz="1600" b="1" i="1" kern="1200" dirty="0">
              <a:solidFill>
                <a:schemeClr val="tx1"/>
              </a:solidFill>
              <a:latin typeface="+mj-lt"/>
            </a:rPr>
            <a:t>Transfer the articles into Microsoft Word format</a:t>
          </a:r>
        </a:p>
        <a:p>
          <a:pPr marL="0" lvl="0" indent="0" algn="l" defTabSz="800100">
            <a:lnSpc>
              <a:spcPct val="90000"/>
            </a:lnSpc>
            <a:spcBef>
              <a:spcPct val="0"/>
            </a:spcBef>
            <a:spcAft>
              <a:spcPct val="35000"/>
            </a:spcAft>
            <a:buNone/>
          </a:pPr>
          <a:endParaRPr lang="en-ID" sz="1600" b="1" kern="1200" dirty="0">
            <a:solidFill>
              <a:schemeClr val="tx1"/>
            </a:solidFill>
            <a:latin typeface="+mj-lt"/>
          </a:endParaRPr>
        </a:p>
      </dsp:txBody>
      <dsp:txXfrm>
        <a:off x="2920255" y="78968"/>
        <a:ext cx="1967312" cy="1016908"/>
      </dsp:txXfrm>
    </dsp:sp>
    <dsp:sp modelId="{12FB98CD-6B55-4D73-8033-6FFCEB8388B2}">
      <dsp:nvSpPr>
        <dsp:cNvPr id="0" name=""/>
        <dsp:cNvSpPr/>
      </dsp:nvSpPr>
      <dsp:spPr>
        <a:xfrm rot="21547053">
          <a:off x="5024377" y="342266"/>
          <a:ext cx="392208"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dirty="0"/>
        </a:p>
      </dsp:txBody>
      <dsp:txXfrm>
        <a:off x="5024384" y="433123"/>
        <a:ext cx="274546" cy="269852"/>
      </dsp:txXfrm>
    </dsp:sp>
    <dsp:sp modelId="{630167A3-572E-47F9-86CE-AFB755B40122}">
      <dsp:nvSpPr>
        <dsp:cNvPr id="0" name=""/>
        <dsp:cNvSpPr/>
      </dsp:nvSpPr>
      <dsp:spPr>
        <a:xfrm>
          <a:off x="5540393" y="2777"/>
          <a:ext cx="1997056" cy="1088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Identify collocations with the phraseological approach</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5572263" y="34647"/>
        <a:ext cx="1933316" cy="1024376"/>
      </dsp:txXfrm>
    </dsp:sp>
    <dsp:sp modelId="{047C0D60-7B33-4B4E-B3D9-D46311F13861}">
      <dsp:nvSpPr>
        <dsp:cNvPr id="0" name=""/>
        <dsp:cNvSpPr/>
      </dsp:nvSpPr>
      <dsp:spPr>
        <a:xfrm>
          <a:off x="7697040" y="321958"/>
          <a:ext cx="384467"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a:off x="7697040" y="411909"/>
        <a:ext cx="269127" cy="269852"/>
      </dsp:txXfrm>
    </dsp:sp>
    <dsp:sp modelId="{533EAC55-25C9-4673-BAEE-8DC890193F0C}">
      <dsp:nvSpPr>
        <dsp:cNvPr id="0" name=""/>
        <dsp:cNvSpPr/>
      </dsp:nvSpPr>
      <dsp:spPr>
        <a:xfrm>
          <a:off x="8262860" y="2777"/>
          <a:ext cx="2208332" cy="1088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Filter collocations with the frequency-based approach</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8294730" y="34647"/>
        <a:ext cx="2144592" cy="1024376"/>
      </dsp:txXfrm>
    </dsp:sp>
    <dsp:sp modelId="{5F44083A-8D69-4B8C-ADD6-72772E27F372}">
      <dsp:nvSpPr>
        <dsp:cNvPr id="0" name=""/>
        <dsp:cNvSpPr/>
      </dsp:nvSpPr>
      <dsp:spPr>
        <a:xfrm rot="5298444">
          <a:off x="9201182" y="1217841"/>
          <a:ext cx="384635"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rot="-5400000">
        <a:off x="9256870" y="1250425"/>
        <a:ext cx="269852" cy="269245"/>
      </dsp:txXfrm>
    </dsp:sp>
    <dsp:sp modelId="{182A4821-67B9-4319-B7A0-A742D912BE1B}">
      <dsp:nvSpPr>
        <dsp:cNvPr id="0" name=""/>
        <dsp:cNvSpPr/>
      </dsp:nvSpPr>
      <dsp:spPr>
        <a:xfrm>
          <a:off x="8370040" y="1816305"/>
          <a:ext cx="2101152" cy="1088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Categorize the collocations into types and sub-types</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8401910" y="1848175"/>
        <a:ext cx="2037412" cy="1024376"/>
      </dsp:txXfrm>
    </dsp:sp>
    <dsp:sp modelId="{305FB821-C33D-4E74-B95B-636314A9EBA0}">
      <dsp:nvSpPr>
        <dsp:cNvPr id="0" name=""/>
        <dsp:cNvSpPr/>
      </dsp:nvSpPr>
      <dsp:spPr>
        <a:xfrm rot="10833314">
          <a:off x="7014631" y="2116462"/>
          <a:ext cx="886062"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rot="10800000">
        <a:off x="7149554" y="2207067"/>
        <a:ext cx="751136" cy="269852"/>
      </dsp:txXfrm>
    </dsp:sp>
    <dsp:sp modelId="{13CB7C44-103C-4F51-9634-BCC534FE21BA}">
      <dsp:nvSpPr>
        <dsp:cNvPr id="0" name=""/>
        <dsp:cNvSpPr/>
      </dsp:nvSpPr>
      <dsp:spPr>
        <a:xfrm>
          <a:off x="4499428" y="1811071"/>
          <a:ext cx="1989421" cy="10224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tx1"/>
              </a:solidFill>
              <a:latin typeface="+mj-lt"/>
            </a:rPr>
            <a:t>Tabulate the types and sub-types</a:t>
          </a:r>
          <a:endParaRPr lang="en-ID" sz="1600" b="1" kern="1200" dirty="0">
            <a:solidFill>
              <a:schemeClr val="tx1"/>
            </a:solidFill>
            <a:latin typeface="+mj-lt"/>
          </a:endParaRPr>
        </a:p>
      </dsp:txBody>
      <dsp:txXfrm>
        <a:off x="4529375" y="1841018"/>
        <a:ext cx="1929527" cy="962587"/>
      </dsp:txXfrm>
    </dsp:sp>
    <dsp:sp modelId="{7A6AB03A-692B-4FFA-8E6D-7BEF8C918C4D}">
      <dsp:nvSpPr>
        <dsp:cNvPr id="0" name=""/>
        <dsp:cNvSpPr/>
      </dsp:nvSpPr>
      <dsp:spPr>
        <a:xfrm rot="10791919">
          <a:off x="3088766" y="2101917"/>
          <a:ext cx="996870"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rot="10800000">
        <a:off x="3223692" y="2191709"/>
        <a:ext cx="861944" cy="269852"/>
      </dsp:txXfrm>
    </dsp:sp>
    <dsp:sp modelId="{316596AD-3B64-4A0D-86EF-E7C8F4BE3740}">
      <dsp:nvSpPr>
        <dsp:cNvPr id="0" name=""/>
        <dsp:cNvSpPr/>
      </dsp:nvSpPr>
      <dsp:spPr>
        <a:xfrm>
          <a:off x="269049" y="1820967"/>
          <a:ext cx="2349497" cy="10217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Compare Indonesian and English collocations</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298974" y="1850892"/>
        <a:ext cx="2289647" cy="961880"/>
      </dsp:txXfrm>
    </dsp:sp>
    <dsp:sp modelId="{069D54C4-CB50-41DA-8F5E-41CA9A603A9F}">
      <dsp:nvSpPr>
        <dsp:cNvPr id="0" name=""/>
        <dsp:cNvSpPr/>
      </dsp:nvSpPr>
      <dsp:spPr>
        <a:xfrm rot="2088383">
          <a:off x="2362380" y="2999580"/>
          <a:ext cx="730864"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a:off x="2374450" y="3051023"/>
        <a:ext cx="595938" cy="269852"/>
      </dsp:txXfrm>
    </dsp:sp>
    <dsp:sp modelId="{9125FFC0-C295-4047-9923-A91B8E504639}">
      <dsp:nvSpPr>
        <dsp:cNvPr id="0" name=""/>
        <dsp:cNvSpPr/>
      </dsp:nvSpPr>
      <dsp:spPr>
        <a:xfrm>
          <a:off x="2580299" y="3629832"/>
          <a:ext cx="3029334" cy="10900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endParaRPr lang="en-US" sz="1600" b="1" kern="1200" dirty="0">
            <a:solidFill>
              <a:schemeClr val="tx1"/>
            </a:solidFill>
            <a:latin typeface="+mj-lt"/>
          </a:endParaRPr>
        </a:p>
        <a:p>
          <a:pPr marL="0" lvl="0" indent="0" defTabSz="711200">
            <a:lnSpc>
              <a:spcPct val="90000"/>
            </a:lnSpc>
            <a:spcBef>
              <a:spcPct val="0"/>
            </a:spcBef>
            <a:spcAft>
              <a:spcPct val="35000"/>
            </a:spcAft>
            <a:buNone/>
          </a:pPr>
          <a:r>
            <a:rPr lang="en-US" sz="1600" b="1" kern="1200" dirty="0">
              <a:solidFill>
                <a:schemeClr val="tx1"/>
              </a:solidFill>
              <a:latin typeface="+mj-lt"/>
            </a:rPr>
            <a:t>Show the unique patterns of Indonesian collocations</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2612227" y="3661760"/>
        <a:ext cx="2965478" cy="1026240"/>
      </dsp:txXfrm>
    </dsp:sp>
    <dsp:sp modelId="{D3232D8E-1135-4385-A9AC-2E6B943BD782}">
      <dsp:nvSpPr>
        <dsp:cNvPr id="0" name=""/>
        <dsp:cNvSpPr/>
      </dsp:nvSpPr>
      <dsp:spPr>
        <a:xfrm>
          <a:off x="5709724" y="3950003"/>
          <a:ext cx="503468" cy="4497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ID" sz="2000" kern="1200"/>
        </a:p>
      </dsp:txBody>
      <dsp:txXfrm>
        <a:off x="5709724" y="4039954"/>
        <a:ext cx="368542" cy="269852"/>
      </dsp:txXfrm>
    </dsp:sp>
    <dsp:sp modelId="{1E500A9C-5929-4D33-9864-C547EE8F1B3A}">
      <dsp:nvSpPr>
        <dsp:cNvPr id="0" name=""/>
        <dsp:cNvSpPr/>
      </dsp:nvSpPr>
      <dsp:spPr>
        <a:xfrm>
          <a:off x="6335045" y="3701713"/>
          <a:ext cx="2692072" cy="9463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defTabSz="711200">
            <a:lnSpc>
              <a:spcPct val="90000"/>
            </a:lnSpc>
            <a:spcBef>
              <a:spcPct val="0"/>
            </a:spcBef>
            <a:spcAft>
              <a:spcPct val="35000"/>
            </a:spcAft>
            <a:buNone/>
          </a:pPr>
          <a:r>
            <a:rPr lang="en-US" sz="1600" b="1" kern="1200" dirty="0">
              <a:solidFill>
                <a:schemeClr val="tx1"/>
              </a:solidFill>
              <a:latin typeface="+mj-lt"/>
            </a:rPr>
            <a:t>Discuss the findings and summarize</a:t>
          </a:r>
        </a:p>
        <a:p>
          <a:pPr marL="0" lvl="0" indent="0" algn="l" defTabSz="711200">
            <a:lnSpc>
              <a:spcPct val="90000"/>
            </a:lnSpc>
            <a:spcBef>
              <a:spcPct val="0"/>
            </a:spcBef>
            <a:spcAft>
              <a:spcPct val="35000"/>
            </a:spcAft>
            <a:buNone/>
          </a:pPr>
          <a:endParaRPr lang="en-ID" sz="1600" b="1" kern="1200" dirty="0">
            <a:solidFill>
              <a:schemeClr val="tx1"/>
            </a:solidFill>
            <a:latin typeface="+mj-lt"/>
          </a:endParaRPr>
        </a:p>
      </dsp:txBody>
      <dsp:txXfrm>
        <a:off x="6362762" y="3729430"/>
        <a:ext cx="2636638" cy="8909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6/25/2024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6/25/2024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Tree>
    <p:extLst>
      <p:ext uri="{BB962C8B-B14F-4D97-AF65-F5344CB8AC3E}">
        <p14:creationId xmlns:p14="http://schemas.microsoft.com/office/powerpoint/2010/main" val="291572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7</a:t>
            </a:fld>
            <a:endParaRPr lang="en-US" dirty="0"/>
          </a:p>
        </p:txBody>
      </p:sp>
    </p:spTree>
    <p:extLst>
      <p:ext uri="{BB962C8B-B14F-4D97-AF65-F5344CB8AC3E}">
        <p14:creationId xmlns:p14="http://schemas.microsoft.com/office/powerpoint/2010/main" val="315070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8</a:t>
            </a:fld>
            <a:endParaRPr lang="en-US" dirty="0"/>
          </a:p>
        </p:txBody>
      </p:sp>
    </p:spTree>
    <p:extLst>
      <p:ext uri="{BB962C8B-B14F-4D97-AF65-F5344CB8AC3E}">
        <p14:creationId xmlns:p14="http://schemas.microsoft.com/office/powerpoint/2010/main" val="2657193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3884296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1402617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a:t>20XX</a:t>
            </a:r>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a:t>presentation title</a:t>
            </a:r>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a:t>20XX</a:t>
            </a:r>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a:t>presentation title</a:t>
            </a:r>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a:t>presentation title</a:t>
            </a:r>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eoi.citefactor.org/10.11250/ijte.01.02.006"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title"/>
          </p:nvPr>
        </p:nvSpPr>
        <p:spPr>
          <a:xfrm>
            <a:off x="1009649" y="0"/>
            <a:ext cx="10163175" cy="2473377"/>
          </a:xfrm>
        </p:spPr>
        <p:txBody>
          <a:bodyPr anchor="b">
            <a:normAutofit fontScale="90000"/>
          </a:bodyPr>
          <a:lstStyle/>
          <a:p>
            <a:pPr algn="r"/>
            <a:br>
              <a:rPr lang="en-US" sz="4400" b="1" dirty="0">
                <a:solidFill>
                  <a:schemeClr val="tx1"/>
                </a:solidFill>
              </a:rPr>
            </a:br>
            <a:br>
              <a:rPr lang="en-US" sz="4400" b="1" dirty="0">
                <a:solidFill>
                  <a:schemeClr val="tx1"/>
                </a:solidFill>
              </a:rPr>
            </a:br>
            <a:r>
              <a:rPr lang="en-US" sz="4000" b="1" i="1" dirty="0">
                <a:solidFill>
                  <a:srgbClr val="000000"/>
                </a:solidFill>
              </a:rPr>
              <a:t>The Mapping of Indonesian Collocations: </a:t>
            </a:r>
            <a:br>
              <a:rPr lang="en-US" sz="4000" b="1" i="1" dirty="0">
                <a:solidFill>
                  <a:srgbClr val="000000"/>
                </a:solidFill>
              </a:rPr>
            </a:br>
            <a:r>
              <a:rPr lang="en-US" sz="4000" b="1" i="1" dirty="0">
                <a:solidFill>
                  <a:srgbClr val="000000"/>
                </a:solidFill>
              </a:rPr>
              <a:t>A Contrastive Analysis with English Collocations</a:t>
            </a:r>
            <a:br>
              <a:rPr lang="en-US" sz="4000" i="1" dirty="0">
                <a:solidFill>
                  <a:schemeClr val="tx1"/>
                </a:solidFill>
              </a:rPr>
            </a:br>
            <a:endParaRPr lang="en-US" sz="4000" i="1" dirty="0"/>
          </a:p>
        </p:txBody>
      </p:sp>
      <p:sp>
        <p:nvSpPr>
          <p:cNvPr id="8" name="Text Placeholder 2">
            <a:extLst>
              <a:ext uri="{FF2B5EF4-FFF2-40B4-BE49-F238E27FC236}">
                <a16:creationId xmlns:a16="http://schemas.microsoft.com/office/drawing/2014/main" id="{6C53DBB9-60CE-0F36-F77E-AC49C6A2C245}"/>
              </a:ext>
            </a:extLst>
          </p:cNvPr>
          <p:cNvSpPr>
            <a:spLocks noGrp="1"/>
          </p:cNvSpPr>
          <p:nvPr>
            <p:ph type="body" idx="1"/>
          </p:nvPr>
        </p:nvSpPr>
        <p:spPr>
          <a:xfrm>
            <a:off x="914399" y="5261548"/>
            <a:ext cx="10363202" cy="1336464"/>
          </a:xfrm>
        </p:spPr>
        <p:txBody>
          <a:bodyPr>
            <a:normAutofit/>
          </a:bodyPr>
          <a:lstStyle/>
          <a:p>
            <a:pPr algn="r"/>
            <a:r>
              <a:rPr lang="en-US" sz="2000" b="1" dirty="0">
                <a:solidFill>
                  <a:srgbClr val="543E35"/>
                </a:solidFill>
                <a:latin typeface="+mj-lt"/>
              </a:rPr>
              <a:t>Presenter:</a:t>
            </a:r>
          </a:p>
          <a:p>
            <a:pPr algn="r"/>
            <a:r>
              <a:rPr lang="en-US" sz="2000" b="1" dirty="0" err="1">
                <a:solidFill>
                  <a:srgbClr val="543E35"/>
                </a:solidFill>
                <a:latin typeface="+mj-lt"/>
              </a:rPr>
              <a:t>Saudin</a:t>
            </a:r>
            <a:r>
              <a:rPr lang="en-US" sz="2000" b="1" dirty="0">
                <a:solidFill>
                  <a:srgbClr val="543E35"/>
                </a:solidFill>
                <a:latin typeface="+mj-lt"/>
              </a:rPr>
              <a:t> </a:t>
            </a:r>
            <a:r>
              <a:rPr lang="en-US" sz="2000" b="1" dirty="0" err="1">
                <a:solidFill>
                  <a:srgbClr val="543E35"/>
                </a:solidFill>
                <a:latin typeface="+mj-lt"/>
              </a:rPr>
              <a:t>Saudin</a:t>
            </a:r>
            <a:endParaRPr lang="en-US" sz="2000" b="1" dirty="0">
              <a:solidFill>
                <a:srgbClr val="543E35"/>
              </a:solidFill>
              <a:latin typeface="+mj-lt"/>
            </a:endParaRPr>
          </a:p>
          <a:p>
            <a:endParaRPr lang="en-US" b="1" dirty="0">
              <a:solidFill>
                <a:srgbClr val="543E35"/>
              </a:solidFill>
              <a:latin typeface="+mj-lt"/>
            </a:endParaRPr>
          </a:p>
          <a:p>
            <a:pPr marL="457200" indent="-457200">
              <a:buAutoNum type="arabicPeriod"/>
            </a:pPr>
            <a:endParaRPr lang="en-US" dirty="0"/>
          </a:p>
        </p:txBody>
      </p:sp>
      <p:sp>
        <p:nvSpPr>
          <p:cNvPr id="4" name="Footer Placeholder 2">
            <a:extLst>
              <a:ext uri="{FF2B5EF4-FFF2-40B4-BE49-F238E27FC236}">
                <a16:creationId xmlns:a16="http://schemas.microsoft.com/office/drawing/2014/main" id="{FAD9BE9C-B5EA-5DA0-9156-6E05D3882992}"/>
              </a:ext>
            </a:extLst>
          </p:cNvPr>
          <p:cNvSpPr>
            <a:spLocks noGrp="1"/>
          </p:cNvSpPr>
          <p:nvPr/>
        </p:nvSpPr>
        <p:spPr>
          <a:xfrm>
            <a:off x="1276349" y="2293495"/>
            <a:ext cx="10001252" cy="2848131"/>
          </a:xfrm>
          <a:prstGeom prst="rect">
            <a:avLst/>
          </a:prstGeom>
        </p:spPr>
        <p:txBody>
          <a:bodyPr vert="horz" lIns="91440" tIns="45720" rIns="91440" bIns="45720" rtlCol="0" anchor="ct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3200" b="1" dirty="0">
                <a:solidFill>
                  <a:srgbClr val="002060"/>
                </a:solidFill>
              </a:rPr>
              <a:t>70</a:t>
            </a:r>
            <a:r>
              <a:rPr lang="en-US" sz="3200" b="1" baseline="30000" dirty="0">
                <a:solidFill>
                  <a:srgbClr val="002060"/>
                </a:solidFill>
              </a:rPr>
              <a:t>th</a:t>
            </a:r>
            <a:r>
              <a:rPr lang="en-US" sz="3200" b="1" dirty="0">
                <a:solidFill>
                  <a:srgbClr val="002060"/>
                </a:solidFill>
              </a:rPr>
              <a:t>  TEFLIN and 17</a:t>
            </a:r>
            <a:r>
              <a:rPr lang="en-US" sz="3200" b="1" baseline="30000" dirty="0">
                <a:solidFill>
                  <a:srgbClr val="002060"/>
                </a:solidFill>
              </a:rPr>
              <a:t>th</a:t>
            </a:r>
            <a:r>
              <a:rPr lang="en-US" sz="3200" b="1" dirty="0">
                <a:solidFill>
                  <a:srgbClr val="002060"/>
                </a:solidFill>
              </a:rPr>
              <a:t> CONAPLIN – Diverse Voices: Navigating World </a:t>
            </a:r>
            <a:r>
              <a:rPr lang="en-US" sz="3200" b="1" dirty="0" err="1">
                <a:solidFill>
                  <a:srgbClr val="002060"/>
                </a:solidFill>
              </a:rPr>
              <a:t>Englishes</a:t>
            </a:r>
            <a:r>
              <a:rPr lang="en-US" sz="3200" b="1" dirty="0">
                <a:solidFill>
                  <a:srgbClr val="002060"/>
                </a:solidFill>
              </a:rPr>
              <a:t> in Language Pedagogy and Language Policy </a:t>
            </a:r>
          </a:p>
          <a:p>
            <a:pPr algn="r"/>
            <a:r>
              <a:rPr lang="en-US" sz="3200" b="1" dirty="0">
                <a:solidFill>
                  <a:srgbClr val="002060"/>
                </a:solidFill>
              </a:rPr>
              <a:t>23-25 October 2024 at UPI, Bandung West Java</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BE14C3C8-CE39-133E-31F8-E2A69DFA914D}"/>
              </a:ext>
            </a:extLst>
          </p:cNvPr>
          <p:cNvSpPr>
            <a:spLocks noGrp="1"/>
          </p:cNvSpPr>
          <p:nvPr>
            <p:ph type="title"/>
          </p:nvPr>
        </p:nvSpPr>
        <p:spPr>
          <a:xfrm>
            <a:off x="1026160" y="284480"/>
            <a:ext cx="10065512" cy="558800"/>
          </a:xfrm>
        </p:spPr>
        <p:txBody>
          <a:bodyPr/>
          <a:lstStyle/>
          <a:p>
            <a:r>
              <a:rPr lang="fi-FI" sz="2800" b="1" dirty="0"/>
              <a:t>FLOWCHART </a:t>
            </a:r>
            <a:r>
              <a:rPr lang="fi-FI" sz="2800" b="1"/>
              <a:t>OF THE RESEARCH STAGES</a:t>
            </a:r>
            <a:endParaRPr lang="en-US" sz="2800" b="1" dirty="0"/>
          </a:p>
        </p:txBody>
      </p:sp>
      <p:sp>
        <p:nvSpPr>
          <p:cNvPr id="30" name="Text Placeholder 29">
            <a:extLst>
              <a:ext uri="{FF2B5EF4-FFF2-40B4-BE49-F238E27FC236}">
                <a16:creationId xmlns:a16="http://schemas.microsoft.com/office/drawing/2014/main" id="{7E1DA776-AFFE-AE39-7F7B-59EB501D7E5F}"/>
              </a:ext>
            </a:extLst>
          </p:cNvPr>
          <p:cNvSpPr>
            <a:spLocks noGrp="1"/>
          </p:cNvSpPr>
          <p:nvPr>
            <p:ph type="body" sz="quarter" idx="21"/>
          </p:nvPr>
        </p:nvSpPr>
        <p:spPr/>
        <p:txBody>
          <a:bodyPr/>
          <a:lstStyle/>
          <a:p>
            <a:endParaRPr lang="en-US" dirty="0"/>
          </a:p>
          <a:p>
            <a:endParaRPr lang="en-US" dirty="0"/>
          </a:p>
        </p:txBody>
      </p:sp>
      <p:sp>
        <p:nvSpPr>
          <p:cNvPr id="34" name="Text Placeholder 33">
            <a:extLst>
              <a:ext uri="{FF2B5EF4-FFF2-40B4-BE49-F238E27FC236}">
                <a16:creationId xmlns:a16="http://schemas.microsoft.com/office/drawing/2014/main" id="{20510531-78E7-6DD4-B8ED-F8484240C2E1}"/>
              </a:ext>
            </a:extLst>
          </p:cNvPr>
          <p:cNvSpPr>
            <a:spLocks noGrp="1"/>
          </p:cNvSpPr>
          <p:nvPr>
            <p:ph type="body" sz="quarter" idx="24"/>
          </p:nvPr>
        </p:nvSpPr>
        <p:spPr>
          <a:xfrm>
            <a:off x="1026160" y="1036320"/>
            <a:ext cx="10657401" cy="5039360"/>
          </a:xfrm>
        </p:spPr>
        <p:txBody>
          <a:bodyPr/>
          <a:lstStyle/>
          <a:p>
            <a:pPr algn="just"/>
            <a:endParaRPr lang="en-US" sz="1200" dirty="0"/>
          </a:p>
        </p:txBody>
      </p:sp>
      <p:sp>
        <p:nvSpPr>
          <p:cNvPr id="2" name="Date Placeholder 1">
            <a:extLst>
              <a:ext uri="{FF2B5EF4-FFF2-40B4-BE49-F238E27FC236}">
                <a16:creationId xmlns:a16="http://schemas.microsoft.com/office/drawing/2014/main" id="{EB170A85-84B6-5E89-7F16-4811AE5FD44B}"/>
              </a:ext>
            </a:extLst>
          </p:cNvPr>
          <p:cNvSpPr>
            <a:spLocks noGrp="1"/>
          </p:cNvSpPr>
          <p:nvPr>
            <p:ph type="dt" sz="half" idx="10"/>
          </p:nvPr>
        </p:nvSpPr>
        <p:spPr/>
        <p:txBody>
          <a:bodyPr/>
          <a:lstStyle/>
          <a:p>
            <a:r>
              <a:rPr lang="en-US" dirty="0"/>
              <a:t>2024</a:t>
            </a:r>
          </a:p>
        </p:txBody>
      </p:sp>
      <p:sp>
        <p:nvSpPr>
          <p:cNvPr id="3" name="Footer Placeholder 2">
            <a:extLst>
              <a:ext uri="{FF2B5EF4-FFF2-40B4-BE49-F238E27FC236}">
                <a16:creationId xmlns:a16="http://schemas.microsoft.com/office/drawing/2014/main" id="{A29B6800-D0C2-8D9D-7F2C-5D0E41F51909}"/>
              </a:ext>
            </a:extLst>
          </p:cNvPr>
          <p:cNvSpPr>
            <a:spLocks noGrp="1"/>
          </p:cNvSpPr>
          <p:nvPr>
            <p:ph type="ftr" sz="quarter" idx="11"/>
          </p:nvPr>
        </p:nvSpPr>
        <p:spPr>
          <a:xfrm>
            <a:off x="2470975" y="6464808"/>
            <a:ext cx="7439025" cy="310896"/>
          </a:xfrm>
        </p:spPr>
        <p:txBody>
          <a:bodyPr/>
          <a:lstStyle/>
          <a:p>
            <a:r>
              <a:rPr lang="en-US"/>
              <a:t>Indonesian Collocations: A Contrastive Analysis with English Collocations</a:t>
            </a:r>
            <a:endParaRPr lang="en-US" dirty="0"/>
          </a:p>
        </p:txBody>
      </p:sp>
      <p:sp>
        <p:nvSpPr>
          <p:cNvPr id="4" name="Slide Number Placeholder 3">
            <a:extLst>
              <a:ext uri="{FF2B5EF4-FFF2-40B4-BE49-F238E27FC236}">
                <a16:creationId xmlns:a16="http://schemas.microsoft.com/office/drawing/2014/main" id="{9099A4E0-99CC-34E8-536B-35867E7C5AF2}"/>
              </a:ext>
            </a:extLst>
          </p:cNvPr>
          <p:cNvSpPr>
            <a:spLocks noGrp="1"/>
          </p:cNvSpPr>
          <p:nvPr>
            <p:ph type="sldNum" sz="quarter" idx="12"/>
          </p:nvPr>
        </p:nvSpPr>
        <p:spPr/>
        <p:txBody>
          <a:bodyPr/>
          <a:lstStyle/>
          <a:p>
            <a:fld id="{58FB4751-880F-D840-AAA9-3A15815CC996}" type="slidenum">
              <a:rPr lang="en-US" smtClean="0"/>
              <a:t>10</a:t>
            </a:fld>
            <a:endParaRPr lang="en-US" dirty="0"/>
          </a:p>
        </p:txBody>
      </p:sp>
      <p:graphicFrame>
        <p:nvGraphicFramePr>
          <p:cNvPr id="7" name="Diagram 6">
            <a:extLst>
              <a:ext uri="{FF2B5EF4-FFF2-40B4-BE49-F238E27FC236}">
                <a16:creationId xmlns:a16="http://schemas.microsoft.com/office/drawing/2014/main" id="{61C9DB51-413E-C369-5EDE-51DA97A90CF4}"/>
              </a:ext>
            </a:extLst>
          </p:cNvPr>
          <p:cNvGraphicFramePr/>
          <p:nvPr>
            <p:extLst>
              <p:ext uri="{D42A27DB-BD31-4B8C-83A1-F6EECF244321}">
                <p14:modId xmlns:p14="http://schemas.microsoft.com/office/powerpoint/2010/main" val="3374247292"/>
              </p:ext>
            </p:extLst>
          </p:nvPr>
        </p:nvGraphicFramePr>
        <p:xfrm>
          <a:off x="1026159" y="1185079"/>
          <a:ext cx="10657401" cy="4722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10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865238" y="167148"/>
            <a:ext cx="10412362" cy="462275"/>
          </a:xfrm>
        </p:spPr>
        <p:txBody>
          <a:bodyPr/>
          <a:lstStyle/>
          <a:p>
            <a:r>
              <a:rPr lang="en-US" sz="3200" b="1" dirty="0">
                <a:solidFill>
                  <a:srgbClr val="002060"/>
                </a:solidFill>
              </a:rPr>
              <a:t>V. FINDINGS: Bahasa Indonesia Lexical Collocations</a:t>
            </a:r>
          </a:p>
        </p:txBody>
      </p:sp>
      <p:sp>
        <p:nvSpPr>
          <p:cNvPr id="3" name="Content Placeholder 2">
            <a:extLst>
              <a:ext uri="{FF2B5EF4-FFF2-40B4-BE49-F238E27FC236}">
                <a16:creationId xmlns:a16="http://schemas.microsoft.com/office/drawing/2014/main" id="{D92BF9C1-9009-C934-C11C-54570A5234B7}"/>
              </a:ext>
            </a:extLst>
          </p:cNvPr>
          <p:cNvSpPr>
            <a:spLocks noGrp="1"/>
          </p:cNvSpPr>
          <p:nvPr>
            <p:ph sz="half" idx="2"/>
          </p:nvPr>
        </p:nvSpPr>
        <p:spPr>
          <a:xfrm>
            <a:off x="576072" y="2228850"/>
            <a:ext cx="3152648" cy="3686175"/>
          </a:xfrm>
        </p:spPr>
        <p:txBody>
          <a:bodyPr>
            <a:normAutofit/>
          </a:bodyPr>
          <a:lstStyle/>
          <a:p>
            <a:endParaRPr lang="en-US" dirty="0"/>
          </a:p>
          <a:p>
            <a:endParaRPr lang="en-US" dirty="0"/>
          </a:p>
          <a:p>
            <a:endParaRPr lang="en-US" dirty="0"/>
          </a:p>
        </p:txBody>
      </p:sp>
      <p:sp>
        <p:nvSpPr>
          <p:cNvPr id="9" name="Date Placeholder 8">
            <a:extLst>
              <a:ext uri="{FF2B5EF4-FFF2-40B4-BE49-F238E27FC236}">
                <a16:creationId xmlns:a16="http://schemas.microsoft.com/office/drawing/2014/main" id="{1B391B61-21BC-7309-D50E-A2FA872838C1}"/>
              </a:ext>
            </a:extLst>
          </p:cNvPr>
          <p:cNvSpPr>
            <a:spLocks noGrp="1"/>
          </p:cNvSpPr>
          <p:nvPr>
            <p:ph type="dt" sz="half" idx="10"/>
          </p:nvPr>
        </p:nvSpPr>
        <p:spPr/>
        <p:txBody>
          <a:bodyPr/>
          <a:lstStyle/>
          <a:p>
            <a:r>
              <a:rPr lang="en-US" dirty="0"/>
              <a:t>2024</a:t>
            </a:r>
          </a:p>
        </p:txBody>
      </p:sp>
      <p:sp>
        <p:nvSpPr>
          <p:cNvPr id="10" name="Footer Placeholder 9">
            <a:extLst>
              <a:ext uri="{FF2B5EF4-FFF2-40B4-BE49-F238E27FC236}">
                <a16:creationId xmlns:a16="http://schemas.microsoft.com/office/drawing/2014/main" id="{766CF5CA-318D-F6B1-504B-3DF8E9542316}"/>
              </a:ext>
            </a:extLst>
          </p:cNvPr>
          <p:cNvSpPr>
            <a:spLocks noGrp="1"/>
          </p:cNvSpPr>
          <p:nvPr>
            <p:ph type="ftr" sz="quarter" idx="11"/>
          </p:nvPr>
        </p:nvSpPr>
        <p:spPr>
          <a:xfrm>
            <a:off x="2952749" y="6464808"/>
            <a:ext cx="6562725" cy="310896"/>
          </a:xfrm>
        </p:spPr>
        <p:txBody>
          <a:bodyPr/>
          <a:lstStyle/>
          <a:p>
            <a:r>
              <a:rPr lang="en-US"/>
              <a:t>Indonesian Collocations: A Contrastive Analysis with English Collocations</a:t>
            </a:r>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11</a:t>
            </a:fld>
            <a:endParaRPr lang="en-US" dirty="0"/>
          </a:p>
        </p:txBody>
      </p:sp>
      <p:sp>
        <p:nvSpPr>
          <p:cNvPr id="13" name="Rectangle 1"/>
          <p:cNvSpPr>
            <a:spLocks noChangeArrowheads="1"/>
          </p:cNvSpPr>
          <p:nvPr/>
        </p:nvSpPr>
        <p:spPr bwMode="auto">
          <a:xfrm>
            <a:off x="-7194904" y="-33010"/>
            <a:ext cx="29869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4" name="Content Placeholder 3"/>
          <p:cNvGraphicFramePr>
            <a:graphicFrameLocks noGrp="1"/>
          </p:cNvGraphicFramePr>
          <p:nvPr>
            <p:ph sz="quarter" idx="4"/>
            <p:extLst>
              <p:ext uri="{D42A27DB-BD31-4B8C-83A1-F6EECF244321}">
                <p14:modId xmlns:p14="http://schemas.microsoft.com/office/powerpoint/2010/main" val="1899378604"/>
              </p:ext>
            </p:extLst>
          </p:nvPr>
        </p:nvGraphicFramePr>
        <p:xfrm>
          <a:off x="1337186" y="770059"/>
          <a:ext cx="9576619" cy="5130861"/>
        </p:xfrm>
        <a:graphic>
          <a:graphicData uri="http://schemas.openxmlformats.org/drawingml/2006/table">
            <a:tbl>
              <a:tblPr firstRow="1" firstCol="1" bandRow="1"/>
              <a:tblGrid>
                <a:gridCol w="2469747">
                  <a:extLst>
                    <a:ext uri="{9D8B030D-6E8A-4147-A177-3AD203B41FA5}">
                      <a16:colId xmlns:a16="http://schemas.microsoft.com/office/drawing/2014/main" val="20000"/>
                    </a:ext>
                  </a:extLst>
                </a:gridCol>
                <a:gridCol w="3878351">
                  <a:extLst>
                    <a:ext uri="{9D8B030D-6E8A-4147-A177-3AD203B41FA5}">
                      <a16:colId xmlns:a16="http://schemas.microsoft.com/office/drawing/2014/main" val="20001"/>
                    </a:ext>
                  </a:extLst>
                </a:gridCol>
                <a:gridCol w="1609102">
                  <a:extLst>
                    <a:ext uri="{9D8B030D-6E8A-4147-A177-3AD203B41FA5}">
                      <a16:colId xmlns:a16="http://schemas.microsoft.com/office/drawing/2014/main" val="20002"/>
                    </a:ext>
                  </a:extLst>
                </a:gridCol>
                <a:gridCol w="1619419">
                  <a:extLst>
                    <a:ext uri="{9D8B030D-6E8A-4147-A177-3AD203B41FA5}">
                      <a16:colId xmlns:a16="http://schemas.microsoft.com/office/drawing/2014/main" val="20003"/>
                    </a:ext>
                  </a:extLst>
                </a:gridCol>
              </a:tblGrid>
              <a:tr h="340323">
                <a:tc gridSpan="4">
                  <a:txBody>
                    <a:bodyPr/>
                    <a:lstStyle/>
                    <a:p>
                      <a:pPr algn="ctr">
                        <a:lnSpc>
                          <a:spcPct val="107000"/>
                        </a:lnSpc>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Seven Bahasa Indonesia’s Lexical Collocation Patterns Similar to English’s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5184">
                <a:tc>
                  <a:txBody>
                    <a:bodyPr/>
                    <a:lstStyle/>
                    <a:p>
                      <a:pPr algn="l">
                        <a:lnSpc>
                          <a:spcPct val="107000"/>
                        </a:lnSpc>
                        <a:spcAft>
                          <a:spcPts val="0"/>
                        </a:spcAft>
                      </a:pPr>
                      <a:r>
                        <a:rPr lang="en-US"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Pattern</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Example</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1802">
                <a:tc>
                  <a:txBody>
                    <a:bodyPr/>
                    <a:lstStyle/>
                    <a:p>
                      <a:pPr algn="just">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mengatasi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persoalan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menggaungkan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tagar</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32.4</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0293">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N+Adj</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Note: Similar to </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Adj+N</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English</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dampak</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positif</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panen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raya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1802">
                <a:tc>
                  <a:txBody>
                    <a:bodyPr/>
                    <a:lstStyle/>
                    <a:p>
                      <a:pPr algn="just">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penegakan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hukum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serangkaian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diskusi</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41.8</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1802">
                <a:tc>
                  <a:txBody>
                    <a:bodyPr/>
                    <a:lstStyle/>
                    <a:p>
                      <a:pPr algn="just">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N+V</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(used predicatively)</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jaksa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menuntut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rapat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membahas</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54812">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Adv</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 /</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Adj+Adv</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akurat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secara</a:t>
                      </a:r>
                      <a:r>
                        <a:rPr lang="en-US" sz="18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substansial</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belum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tentu</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31699">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V+Adv</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Adv+V</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berusaha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keras</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dipersiapkan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jauh-jauh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hari</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81802">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V+Adj</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jatuh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miskin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merasa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waswas</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4776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576072" y="167148"/>
            <a:ext cx="10515600" cy="872845"/>
          </a:xfrm>
        </p:spPr>
        <p:txBody>
          <a:bodyPr/>
          <a:lstStyle/>
          <a:p>
            <a:pPr algn="r"/>
            <a:r>
              <a:rPr lang="en-US" sz="3200" b="1" dirty="0">
                <a:solidFill>
                  <a:srgbClr val="002060"/>
                </a:solidFill>
              </a:rPr>
              <a:t>Cont’d</a:t>
            </a:r>
          </a:p>
        </p:txBody>
      </p:sp>
      <p:sp>
        <p:nvSpPr>
          <p:cNvPr id="3" name="Content Placeholder 2">
            <a:extLst>
              <a:ext uri="{FF2B5EF4-FFF2-40B4-BE49-F238E27FC236}">
                <a16:creationId xmlns:a16="http://schemas.microsoft.com/office/drawing/2014/main" id="{D92BF9C1-9009-C934-C11C-54570A5234B7}"/>
              </a:ext>
            </a:extLst>
          </p:cNvPr>
          <p:cNvSpPr>
            <a:spLocks noGrp="1"/>
          </p:cNvSpPr>
          <p:nvPr>
            <p:ph sz="half" idx="2"/>
          </p:nvPr>
        </p:nvSpPr>
        <p:spPr>
          <a:xfrm>
            <a:off x="576072" y="2228850"/>
            <a:ext cx="3152648" cy="3686175"/>
          </a:xfrm>
        </p:spPr>
        <p:txBody>
          <a:bodyPr>
            <a:normAutofit/>
          </a:bodyPr>
          <a:lstStyle/>
          <a:p>
            <a:endParaRPr lang="en-US" dirty="0"/>
          </a:p>
          <a:p>
            <a:endParaRPr lang="en-US" dirty="0"/>
          </a:p>
          <a:p>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3859943201"/>
              </p:ext>
            </p:extLst>
          </p:nvPr>
        </p:nvGraphicFramePr>
        <p:xfrm>
          <a:off x="1278195" y="1140543"/>
          <a:ext cx="9749469" cy="4611328"/>
        </p:xfrm>
        <a:graphic>
          <a:graphicData uri="http://schemas.openxmlformats.org/drawingml/2006/table">
            <a:tbl>
              <a:tblPr firstRow="1" firstCol="1" bandRow="1"/>
              <a:tblGrid>
                <a:gridCol w="3109723">
                  <a:extLst>
                    <a:ext uri="{9D8B030D-6E8A-4147-A177-3AD203B41FA5}">
                      <a16:colId xmlns:a16="http://schemas.microsoft.com/office/drawing/2014/main" val="20000"/>
                    </a:ext>
                  </a:extLst>
                </a:gridCol>
                <a:gridCol w="3967649">
                  <a:extLst>
                    <a:ext uri="{9D8B030D-6E8A-4147-A177-3AD203B41FA5}">
                      <a16:colId xmlns:a16="http://schemas.microsoft.com/office/drawing/2014/main" val="20001"/>
                    </a:ext>
                  </a:extLst>
                </a:gridCol>
                <a:gridCol w="1348872">
                  <a:extLst>
                    <a:ext uri="{9D8B030D-6E8A-4147-A177-3AD203B41FA5}">
                      <a16:colId xmlns:a16="http://schemas.microsoft.com/office/drawing/2014/main" val="20002"/>
                    </a:ext>
                  </a:extLst>
                </a:gridCol>
                <a:gridCol w="1323225">
                  <a:extLst>
                    <a:ext uri="{9D8B030D-6E8A-4147-A177-3AD203B41FA5}">
                      <a16:colId xmlns:a16="http://schemas.microsoft.com/office/drawing/2014/main" val="20003"/>
                    </a:ext>
                  </a:extLst>
                </a:gridCol>
              </a:tblGrid>
              <a:tr h="646263">
                <a:tc gridSpan="4">
                  <a:txBody>
                    <a:bodyPr/>
                    <a:lstStyle/>
                    <a:p>
                      <a:pPr algn="ctr">
                        <a:lnSpc>
                          <a:spcPct val="100000"/>
                        </a:lnSpc>
                        <a:spcAft>
                          <a:spcPts val="0"/>
                        </a:spcAft>
                      </a:pPr>
                      <a:r>
                        <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Two Bahasa Indonesia’s Unique Patterns of Lexical Collocation</a:t>
                      </a:r>
                      <a:endParaRPr lang="en-US"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97955">
                <a:tc>
                  <a:txBody>
                    <a:bodyPr/>
                    <a:lstStyle/>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Adj+N</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Note: unavailable in English as it</a:t>
                      </a:r>
                      <a:endPar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needs to be</a:t>
                      </a:r>
                      <a:r>
                        <a:rPr lang="en-US" sz="16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inverted to </a:t>
                      </a:r>
                      <a:r>
                        <a:rPr lang="en-US" sz="16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N+Adj</a:t>
                      </a:r>
                      <a:r>
                        <a:rPr lang="en-US" sz="1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dini</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hari</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mantan</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menteri</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tepat</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waktu</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78072">
                <a:tc>
                  <a:txBody>
                    <a:bodyPr/>
                    <a:lstStyle/>
                    <a:p>
                      <a:pPr algn="just">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Adj+Adj</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keliru</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salah</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besar</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ribut</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berkepanjangan</a:t>
                      </a: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9038">
                <a:tc gridSpan="2">
                  <a:txBody>
                    <a:bodyPr/>
                    <a:lstStyle/>
                    <a:p>
                      <a:pPr algn="just">
                        <a:lnSpc>
                          <a:spcPct val="107000"/>
                        </a:lnSpc>
                        <a:spcAft>
                          <a:spcPts val="0"/>
                        </a:spcAft>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111760" algn="r">
                        <a:lnSpc>
                          <a:spcPct val="107000"/>
                        </a:lnSpc>
                        <a:spcAft>
                          <a:spcPts val="0"/>
                        </a:spcAft>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994</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Date Placeholder 8">
            <a:extLst>
              <a:ext uri="{FF2B5EF4-FFF2-40B4-BE49-F238E27FC236}">
                <a16:creationId xmlns:a16="http://schemas.microsoft.com/office/drawing/2014/main" id="{1B391B61-21BC-7309-D50E-A2FA872838C1}"/>
              </a:ext>
            </a:extLst>
          </p:cNvPr>
          <p:cNvSpPr>
            <a:spLocks noGrp="1"/>
          </p:cNvSpPr>
          <p:nvPr>
            <p:ph type="dt" sz="half" idx="10"/>
          </p:nvPr>
        </p:nvSpPr>
        <p:spPr/>
        <p:txBody>
          <a:bodyPr/>
          <a:lstStyle/>
          <a:p>
            <a:r>
              <a:rPr lang="en-US" dirty="0"/>
              <a:t>2024</a:t>
            </a:r>
          </a:p>
        </p:txBody>
      </p:sp>
      <p:sp>
        <p:nvSpPr>
          <p:cNvPr id="10" name="Footer Placeholder 9">
            <a:extLst>
              <a:ext uri="{FF2B5EF4-FFF2-40B4-BE49-F238E27FC236}">
                <a16:creationId xmlns:a16="http://schemas.microsoft.com/office/drawing/2014/main" id="{766CF5CA-318D-F6B1-504B-3DF8E9542316}"/>
              </a:ext>
            </a:extLst>
          </p:cNvPr>
          <p:cNvSpPr>
            <a:spLocks noGrp="1"/>
          </p:cNvSpPr>
          <p:nvPr>
            <p:ph type="ftr" sz="quarter" idx="11"/>
          </p:nvPr>
        </p:nvSpPr>
        <p:spPr>
          <a:xfrm>
            <a:off x="2952749" y="6464808"/>
            <a:ext cx="6562725" cy="310896"/>
          </a:xfrm>
        </p:spPr>
        <p:txBody>
          <a:bodyPr/>
          <a:lstStyle/>
          <a:p>
            <a:r>
              <a:rPr lang="en-US"/>
              <a:t>Indonesian Collocations: A Contrastive Analysis with English Collocations</a:t>
            </a:r>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12</a:t>
            </a:fld>
            <a:endParaRPr lang="en-US" dirty="0"/>
          </a:p>
        </p:txBody>
      </p:sp>
      <p:sp>
        <p:nvSpPr>
          <p:cNvPr id="13" name="Rectangle 1"/>
          <p:cNvSpPr>
            <a:spLocks noChangeArrowheads="1"/>
          </p:cNvSpPr>
          <p:nvPr/>
        </p:nvSpPr>
        <p:spPr bwMode="auto">
          <a:xfrm>
            <a:off x="-7194904" y="-33010"/>
            <a:ext cx="29869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386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983226" y="167148"/>
            <a:ext cx="10294374" cy="433441"/>
          </a:xfrm>
        </p:spPr>
        <p:txBody>
          <a:bodyPr/>
          <a:lstStyle/>
          <a:p>
            <a:r>
              <a:rPr lang="en-US" sz="2800" b="1" dirty="0">
                <a:solidFill>
                  <a:srgbClr val="002060"/>
                </a:solidFill>
              </a:rPr>
              <a:t> FINDINGS: Bahasa Indonesia Grammatical Collocations</a:t>
            </a:r>
          </a:p>
        </p:txBody>
      </p:sp>
      <p:sp>
        <p:nvSpPr>
          <p:cNvPr id="9" name="Date Placeholder 8">
            <a:extLst>
              <a:ext uri="{FF2B5EF4-FFF2-40B4-BE49-F238E27FC236}">
                <a16:creationId xmlns:a16="http://schemas.microsoft.com/office/drawing/2014/main" id="{1B391B61-21BC-7309-D50E-A2FA872838C1}"/>
              </a:ext>
            </a:extLst>
          </p:cNvPr>
          <p:cNvSpPr>
            <a:spLocks noGrp="1"/>
          </p:cNvSpPr>
          <p:nvPr>
            <p:ph type="dt" sz="half" idx="10"/>
          </p:nvPr>
        </p:nvSpPr>
        <p:spPr/>
        <p:txBody>
          <a:bodyPr/>
          <a:lstStyle/>
          <a:p>
            <a:r>
              <a:rPr lang="en-US" dirty="0"/>
              <a:t>2024</a:t>
            </a:r>
          </a:p>
        </p:txBody>
      </p:sp>
      <p:sp>
        <p:nvSpPr>
          <p:cNvPr id="10" name="Footer Placeholder 9">
            <a:extLst>
              <a:ext uri="{FF2B5EF4-FFF2-40B4-BE49-F238E27FC236}">
                <a16:creationId xmlns:a16="http://schemas.microsoft.com/office/drawing/2014/main" id="{766CF5CA-318D-F6B1-504B-3DF8E9542316}"/>
              </a:ext>
            </a:extLst>
          </p:cNvPr>
          <p:cNvSpPr>
            <a:spLocks noGrp="1"/>
          </p:cNvSpPr>
          <p:nvPr>
            <p:ph type="ftr" sz="quarter" idx="11"/>
          </p:nvPr>
        </p:nvSpPr>
        <p:spPr>
          <a:xfrm>
            <a:off x="2952749" y="6464808"/>
            <a:ext cx="6562725" cy="310896"/>
          </a:xfrm>
        </p:spPr>
        <p:txBody>
          <a:bodyPr/>
          <a:lstStyle/>
          <a:p>
            <a:r>
              <a:rPr lang="en-US"/>
              <a:t>Indonesian Collocations: A Contrastive Analysis with English Collocations</a:t>
            </a:r>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13</a:t>
            </a:fld>
            <a:endParaRPr lang="en-US" dirty="0"/>
          </a:p>
        </p:txBody>
      </p:sp>
      <p:sp>
        <p:nvSpPr>
          <p:cNvPr id="13" name="Rectangle 1"/>
          <p:cNvSpPr>
            <a:spLocks noChangeArrowheads="1"/>
          </p:cNvSpPr>
          <p:nvPr/>
        </p:nvSpPr>
        <p:spPr bwMode="auto">
          <a:xfrm>
            <a:off x="-7194904" y="-33010"/>
            <a:ext cx="298693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4" name="Content Placeholder 3"/>
          <p:cNvGraphicFramePr>
            <a:graphicFrameLocks noGrp="1"/>
          </p:cNvGraphicFramePr>
          <p:nvPr>
            <p:ph sz="quarter" idx="4"/>
            <p:extLst>
              <p:ext uri="{D42A27DB-BD31-4B8C-83A1-F6EECF244321}">
                <p14:modId xmlns:p14="http://schemas.microsoft.com/office/powerpoint/2010/main" val="1038199383"/>
              </p:ext>
            </p:extLst>
          </p:nvPr>
        </p:nvGraphicFramePr>
        <p:xfrm>
          <a:off x="1189704" y="686652"/>
          <a:ext cx="10087896" cy="5393883"/>
        </p:xfrm>
        <a:graphic>
          <a:graphicData uri="http://schemas.openxmlformats.org/drawingml/2006/table">
            <a:tbl>
              <a:tblPr firstRow="1" firstCol="1" bandRow="1"/>
              <a:tblGrid>
                <a:gridCol w="3470529">
                  <a:extLst>
                    <a:ext uri="{9D8B030D-6E8A-4147-A177-3AD203B41FA5}">
                      <a16:colId xmlns:a16="http://schemas.microsoft.com/office/drawing/2014/main" val="20000"/>
                    </a:ext>
                  </a:extLst>
                </a:gridCol>
                <a:gridCol w="3298720">
                  <a:extLst>
                    <a:ext uri="{9D8B030D-6E8A-4147-A177-3AD203B41FA5}">
                      <a16:colId xmlns:a16="http://schemas.microsoft.com/office/drawing/2014/main" val="20001"/>
                    </a:ext>
                  </a:extLst>
                </a:gridCol>
                <a:gridCol w="1642262">
                  <a:extLst>
                    <a:ext uri="{9D8B030D-6E8A-4147-A177-3AD203B41FA5}">
                      <a16:colId xmlns:a16="http://schemas.microsoft.com/office/drawing/2014/main" val="20002"/>
                    </a:ext>
                  </a:extLst>
                </a:gridCol>
                <a:gridCol w="1676385">
                  <a:extLst>
                    <a:ext uri="{9D8B030D-6E8A-4147-A177-3AD203B41FA5}">
                      <a16:colId xmlns:a16="http://schemas.microsoft.com/office/drawing/2014/main" val="20003"/>
                    </a:ext>
                  </a:extLst>
                </a:gridCol>
              </a:tblGrid>
              <a:tr h="398873">
                <a:tc gridSpan="4">
                  <a:txBody>
                    <a:bodyPr/>
                    <a:lstStyle/>
                    <a:p>
                      <a:pPr algn="ctr">
                        <a:lnSpc>
                          <a:spcPct val="107000"/>
                        </a:lnSpc>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Eight Bahasa Indonesia’s Grammatical Collocation Patterns Similar to English’s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2404">
                <a:tc>
                  <a:txBody>
                    <a:bodyPr/>
                    <a:lstStyle/>
                    <a:p>
                      <a:pPr algn="ctr">
                        <a:lnSpc>
                          <a:spcPct val="107000"/>
                        </a:lnSpc>
                        <a:spcAft>
                          <a:spcPts val="0"/>
                        </a:spcAft>
                      </a:pP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Pattern</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Example</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8276">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N+Prep</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bagian dari, </a:t>
                      </a:r>
                      <a:endPar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dukungan pada</a:t>
                      </a:r>
                      <a:endPar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7483">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Prep+N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atas</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nama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pada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tahun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99</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4874">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V+Prep</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melancong</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bersumber</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dari</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83</a:t>
                      </a:r>
                      <a:endPar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8276">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Adj+Prep</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dekat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dengan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rentan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terhadap</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1536">
                <a:tc>
                  <a:txBody>
                    <a:bodyPr/>
                    <a:lstStyle/>
                    <a:p>
                      <a:pPr algn="just">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N+V</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an</a:t>
                      </a:r>
                      <a:r>
                        <a:rPr lang="en-US" sz="14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attribute) </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Note: This is </a:t>
                      </a: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N+To-Infinitive</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a:t>
                      </a:r>
                      <a:r>
                        <a:rPr lang="en-US" sz="14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English</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juru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bicara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kebebasan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berbicara</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79</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85609">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Adj+V</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 an</a:t>
                      </a:r>
                      <a:r>
                        <a:rPr lang="en-US" sz="14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attribute)</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Note: This is </a:t>
                      </a:r>
                      <a:r>
                        <a:rPr lang="en-US" sz="1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Adj+To-Infinitive</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a:t>
                      </a:r>
                      <a:r>
                        <a:rPr lang="en-US" sz="14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English</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duka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mendalam</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sepakat</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mengesahkan</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98276">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V+Obj+Prep</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mencoret-dari</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mengibaratkan-seperti</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98276">
                <a:tc>
                  <a:txBody>
                    <a:bodyPr/>
                    <a:lstStyle/>
                    <a:p>
                      <a:pPr algn="just">
                        <a:lnSpc>
                          <a:spcPct val="107000"/>
                        </a:lnSpc>
                        <a:spcAft>
                          <a:spcPts val="0"/>
                        </a:spcAft>
                      </a:pPr>
                      <a:r>
                        <a:rPr lang="en-US" sz="1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Binomials</a:t>
                      </a:r>
                      <a:endPar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oleh</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untuk</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suka</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atau</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tidak</a:t>
                      </a: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suka</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8864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half" idx="2"/>
            <p:extLst>
              <p:ext uri="{D42A27DB-BD31-4B8C-83A1-F6EECF244321}">
                <p14:modId xmlns:p14="http://schemas.microsoft.com/office/powerpoint/2010/main" val="2636952518"/>
              </p:ext>
            </p:extLst>
          </p:nvPr>
        </p:nvGraphicFramePr>
        <p:xfrm>
          <a:off x="1038090" y="609599"/>
          <a:ext cx="9989574" cy="5358581"/>
        </p:xfrm>
        <a:graphic>
          <a:graphicData uri="http://schemas.openxmlformats.org/drawingml/2006/table">
            <a:tbl>
              <a:tblPr firstRow="1" firstCol="1" bandRow="1"/>
              <a:tblGrid>
                <a:gridCol w="3053839">
                  <a:extLst>
                    <a:ext uri="{9D8B030D-6E8A-4147-A177-3AD203B41FA5}">
                      <a16:colId xmlns:a16="http://schemas.microsoft.com/office/drawing/2014/main" val="20000"/>
                    </a:ext>
                  </a:extLst>
                </a:gridCol>
                <a:gridCol w="3883856">
                  <a:extLst>
                    <a:ext uri="{9D8B030D-6E8A-4147-A177-3AD203B41FA5}">
                      <a16:colId xmlns:a16="http://schemas.microsoft.com/office/drawing/2014/main" val="20001"/>
                    </a:ext>
                  </a:extLst>
                </a:gridCol>
                <a:gridCol w="1429555">
                  <a:extLst>
                    <a:ext uri="{9D8B030D-6E8A-4147-A177-3AD203B41FA5}">
                      <a16:colId xmlns:a16="http://schemas.microsoft.com/office/drawing/2014/main" val="20002"/>
                    </a:ext>
                  </a:extLst>
                </a:gridCol>
                <a:gridCol w="1622324">
                  <a:extLst>
                    <a:ext uri="{9D8B030D-6E8A-4147-A177-3AD203B41FA5}">
                      <a16:colId xmlns:a16="http://schemas.microsoft.com/office/drawing/2014/main" val="20003"/>
                    </a:ext>
                  </a:extLst>
                </a:gridCol>
              </a:tblGrid>
              <a:tr h="515153">
                <a:tc gridSpan="4">
                  <a:txBody>
                    <a:bodyPr/>
                    <a:lstStyle/>
                    <a:p>
                      <a:pPr marL="111760" algn="ctr">
                        <a:lnSpc>
                          <a:spcPct val="107000"/>
                        </a:lnSpc>
                        <a:spcAft>
                          <a:spcPts val="0"/>
                        </a:spcAft>
                      </a:pPr>
                      <a:r>
                        <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Six Bahasa Indonesia’s Unique Patterns of Grammatical Collocation</a:t>
                      </a:r>
                      <a:endParaRPr lang="en-US"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51517">
                <a:tc>
                  <a:txBody>
                    <a:bodyPr/>
                    <a:lstStyle/>
                    <a:p>
                      <a:pPr algn="just">
                        <a:lnSpc>
                          <a:spcPct val="107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Prep+Verb</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secara</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bertahap</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secara</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terpisah</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51517">
                <a:tc>
                  <a:txBody>
                    <a:bodyPr/>
                    <a:lstStyle/>
                    <a:p>
                      <a:pPr algn="just">
                        <a:lnSpc>
                          <a:spcPct val="107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Prep+Adj</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dengan</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matang</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secara</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meyakinkan</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0811">
                <a:tc>
                  <a:txBody>
                    <a:bodyPr/>
                    <a:lstStyle/>
                    <a:p>
                      <a:pPr algn="just">
                        <a:lnSpc>
                          <a:spcPct val="107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Prep+N+N</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bawah</a:t>
                      </a:r>
                      <a:r>
                        <a:rPr lang="en-US" sz="2400" b="1" baseline="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kepemimpinan</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luar</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kewajaran</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1517">
                <a:tc>
                  <a:txBody>
                    <a:bodyPr/>
                    <a:lstStyle/>
                    <a:p>
                      <a:pPr algn="just">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Adv+Adv</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tidak</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hanya</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tetapi</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juga</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4500">
                <a:tc>
                  <a:txBody>
                    <a:bodyPr/>
                    <a:lstStyle/>
                    <a:p>
                      <a:pPr algn="just">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Adv+Prep</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bukan-melainkan</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0.4</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51517">
                <a:tc>
                  <a:txBody>
                    <a:bodyPr/>
                    <a:lstStyle/>
                    <a:p>
                      <a:pPr algn="just">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Prep+Prep</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dari-hingga</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n-US" sz="24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dari-ke</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0.8</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2049">
                <a:tc gridSpan="2">
                  <a:txBody>
                    <a:bodyPr/>
                    <a:lstStyle/>
                    <a:p>
                      <a:pPr algn="just">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Total</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111760" algn="r">
                        <a:lnSpc>
                          <a:spcPct val="107000"/>
                        </a:lnSpc>
                        <a:spcAft>
                          <a:spcPts val="0"/>
                        </a:spcAft>
                      </a:pPr>
                      <a:r>
                        <a:rPr lang="en-US" sz="2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494</a:t>
                      </a:r>
                      <a:endParaRPr lang="en-US" sz="2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r">
                        <a:lnSpc>
                          <a:spcPct val="107000"/>
                        </a:lnSpc>
                        <a:spcAft>
                          <a:spcPts val="0"/>
                        </a:spcAft>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a:t>
                      </a:r>
                      <a:endParaRPr lang="en-US"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Date Placeholder 5"/>
          <p:cNvSpPr>
            <a:spLocks noGrp="1"/>
          </p:cNvSpPr>
          <p:nvPr>
            <p:ph type="dt" sz="half" idx="10"/>
          </p:nvPr>
        </p:nvSpPr>
        <p:spPr/>
        <p:txBody>
          <a:bodyPr/>
          <a:lstStyle/>
          <a:p>
            <a:r>
              <a:rPr lang="en-US" dirty="0"/>
              <a:t>2024</a:t>
            </a:r>
          </a:p>
        </p:txBody>
      </p:sp>
      <p:sp>
        <p:nvSpPr>
          <p:cNvPr id="7" name="Footer Placeholder 6"/>
          <p:cNvSpPr>
            <a:spLocks noGrp="1"/>
          </p:cNvSpPr>
          <p:nvPr>
            <p:ph type="ftr" sz="quarter" idx="11"/>
          </p:nvPr>
        </p:nvSpPr>
        <p:spPr>
          <a:xfrm>
            <a:off x="1844299" y="6342321"/>
            <a:ext cx="8074617" cy="650928"/>
          </a:xfrm>
        </p:spPr>
        <p:txBody>
          <a:bodyPr/>
          <a:lstStyle/>
          <a:p>
            <a:r>
              <a:rPr lang="en-US"/>
              <a:t>Indonesian Collocations: A Contrastive Analysis with English Collocations</a:t>
            </a:r>
          </a:p>
          <a:p>
            <a:endParaRPr lang="en-US" dirty="0"/>
          </a:p>
        </p:txBody>
      </p:sp>
      <p:sp>
        <p:nvSpPr>
          <p:cNvPr id="8" name="Slide Number Placeholder 7"/>
          <p:cNvSpPr>
            <a:spLocks noGrp="1"/>
          </p:cNvSpPr>
          <p:nvPr>
            <p:ph type="sldNum" sz="quarter" idx="12"/>
          </p:nvPr>
        </p:nvSpPr>
        <p:spPr/>
        <p:txBody>
          <a:bodyPr/>
          <a:lstStyle/>
          <a:p>
            <a:fld id="{58FB4751-880F-D840-AAA9-3A15815CC996}" type="slidenum">
              <a:rPr lang="en-US" smtClean="0"/>
              <a:pPr/>
              <a:t>14</a:t>
            </a:fld>
            <a:endParaRPr lang="en-US" dirty="0"/>
          </a:p>
        </p:txBody>
      </p:sp>
      <p:sp>
        <p:nvSpPr>
          <p:cNvPr id="13" name="Rectangle 1"/>
          <p:cNvSpPr>
            <a:spLocks noChangeArrowheads="1"/>
          </p:cNvSpPr>
          <p:nvPr/>
        </p:nvSpPr>
        <p:spPr bwMode="auto">
          <a:xfrm>
            <a:off x="-11658735" y="0"/>
            <a:ext cx="3689613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976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1066800" y="533401"/>
            <a:ext cx="10460636" cy="5477656"/>
          </a:xfrm>
        </p:spPr>
        <p:txBody>
          <a:bodyPr/>
          <a:lstStyle/>
          <a:p>
            <a:pPr marL="465138" indent="-465138">
              <a:lnSpc>
                <a:spcPct val="100000"/>
              </a:lnSpc>
            </a:pPr>
            <a:r>
              <a:rPr lang="en-US" b="1" dirty="0">
                <a:solidFill>
                  <a:srgbClr val="002060"/>
                </a:solidFill>
              </a:rPr>
              <a:t>   </a:t>
            </a:r>
            <a:r>
              <a:rPr lang="en-US" sz="3600" b="1" dirty="0">
                <a:solidFill>
                  <a:srgbClr val="002060"/>
                </a:solidFill>
              </a:rPr>
              <a:t>VI.</a:t>
            </a:r>
            <a:r>
              <a:rPr lang="en-US" b="1" dirty="0">
                <a:solidFill>
                  <a:srgbClr val="002060"/>
                </a:solidFill>
              </a:rPr>
              <a:t> </a:t>
            </a:r>
            <a:r>
              <a:rPr lang="en-US" sz="3600" b="1" dirty="0">
                <a:solidFill>
                  <a:srgbClr val="002060"/>
                </a:solidFill>
              </a:rPr>
              <a:t>SUMMARY</a:t>
            </a:r>
            <a:r>
              <a:rPr lang="en-US" sz="3600" dirty="0">
                <a:solidFill>
                  <a:srgbClr val="002060"/>
                </a:solidFill>
              </a:rPr>
              <a:t> </a:t>
            </a:r>
            <a:br>
              <a:rPr lang="en-US" dirty="0"/>
            </a:br>
            <a:r>
              <a:rPr lang="en-US" sz="3200" b="1" dirty="0">
                <a:solidFill>
                  <a:srgbClr val="000000"/>
                </a:solidFill>
              </a:rPr>
              <a:t>1. Further studies are required to confirm or</a:t>
            </a:r>
            <a:br>
              <a:rPr lang="en-US" sz="3200" b="1" dirty="0">
                <a:solidFill>
                  <a:srgbClr val="000000"/>
                </a:solidFill>
              </a:rPr>
            </a:br>
            <a:r>
              <a:rPr lang="en-US" sz="3200" b="1" dirty="0">
                <a:solidFill>
                  <a:srgbClr val="000000"/>
                </a:solidFill>
              </a:rPr>
              <a:t>    disconfirm the findings to shed light on the</a:t>
            </a:r>
            <a:br>
              <a:rPr lang="en-US" sz="3200" b="1" dirty="0">
                <a:solidFill>
                  <a:srgbClr val="000000"/>
                </a:solidFill>
              </a:rPr>
            </a:br>
            <a:r>
              <a:rPr lang="en-US" sz="3200" b="1" dirty="0">
                <a:solidFill>
                  <a:srgbClr val="000000"/>
                </a:solidFill>
              </a:rPr>
              <a:t>    profile of Indonesian collocations. </a:t>
            </a:r>
            <a:br>
              <a:rPr lang="en-US" sz="3200" b="1" dirty="0">
                <a:solidFill>
                  <a:srgbClr val="000000"/>
                </a:solidFill>
              </a:rPr>
            </a:br>
            <a:r>
              <a:rPr lang="en-US" sz="3200" b="1" dirty="0">
                <a:solidFill>
                  <a:srgbClr val="000000"/>
                </a:solidFill>
              </a:rPr>
              <a:t>2. Collocations are suggested to be included in</a:t>
            </a:r>
            <a:br>
              <a:rPr lang="en-US" sz="3200" b="1" dirty="0">
                <a:solidFill>
                  <a:srgbClr val="000000"/>
                </a:solidFill>
              </a:rPr>
            </a:br>
            <a:r>
              <a:rPr lang="en-US" sz="3200" b="1" dirty="0">
                <a:solidFill>
                  <a:srgbClr val="000000"/>
                </a:solidFill>
              </a:rPr>
              <a:t>    the curriculum of Indonesian learning and</a:t>
            </a:r>
            <a:br>
              <a:rPr lang="en-US" sz="3200" b="1" dirty="0">
                <a:solidFill>
                  <a:srgbClr val="000000"/>
                </a:solidFill>
              </a:rPr>
            </a:br>
            <a:r>
              <a:rPr lang="en-US" sz="3200" b="1" dirty="0">
                <a:solidFill>
                  <a:srgbClr val="000000"/>
                </a:solidFill>
              </a:rPr>
              <a:t>    teaching. </a:t>
            </a:r>
            <a:br>
              <a:rPr lang="en-US" sz="3200" b="1" dirty="0">
                <a:solidFill>
                  <a:srgbClr val="000000"/>
                </a:solidFill>
              </a:rPr>
            </a:br>
            <a:br>
              <a:rPr lang="en-US" sz="3600" b="1" dirty="0">
                <a:solidFill>
                  <a:srgbClr val="000000"/>
                </a:solidFill>
              </a:rPr>
            </a:br>
            <a:r>
              <a:rPr lang="en-US" sz="3600" b="1" dirty="0">
                <a:solidFill>
                  <a:srgbClr val="000000"/>
                </a:solidFill>
              </a:rPr>
              <a:t>     </a:t>
            </a:r>
            <a:r>
              <a:rPr lang="en-US" sz="1600" b="1" dirty="0">
                <a:solidFill>
                  <a:srgbClr val="000000"/>
                </a:solidFill>
              </a:rPr>
              <a:t>									               </a:t>
            </a:r>
            <a:r>
              <a:rPr lang="en-US" sz="1600" b="1" dirty="0">
                <a:solidFill>
                  <a:schemeClr val="tx1">
                    <a:lumMod val="75000"/>
                  </a:schemeClr>
                </a:solidFill>
              </a:rPr>
              <a:t>15</a:t>
            </a:r>
            <a:endParaRPr lang="en-US" sz="3600" b="1" dirty="0">
              <a:solidFill>
                <a:schemeClr val="tx1">
                  <a:lumMod val="75000"/>
                </a:schemeClr>
              </a:solidFill>
            </a:endParaRPr>
          </a:p>
        </p:txBody>
      </p:sp>
    </p:spTree>
    <p:extLst>
      <p:ext uri="{BB962C8B-B14F-4D97-AF65-F5344CB8AC3E}">
        <p14:creationId xmlns:p14="http://schemas.microsoft.com/office/powerpoint/2010/main" val="2699469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a:xfrm>
            <a:off x="1524000" y="1170432"/>
            <a:ext cx="9144000" cy="2532138"/>
          </a:xfrm>
        </p:spPr>
        <p:txBody>
          <a:bodyPr/>
          <a:lstStyle/>
          <a:p>
            <a:r>
              <a:rPr lang="en-US" sz="7200" b="1" dirty="0">
                <a:solidFill>
                  <a:srgbClr val="000000"/>
                </a:solidFill>
              </a:rPr>
              <a:t>thank you </a:t>
            </a:r>
          </a:p>
        </p:txBody>
      </p:sp>
    </p:spTree>
    <p:extLst>
      <p:ext uri="{BB962C8B-B14F-4D97-AF65-F5344CB8AC3E}">
        <p14:creationId xmlns:p14="http://schemas.microsoft.com/office/powerpoint/2010/main" val="2577936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a:xfrm>
            <a:off x="504951" y="82296"/>
            <a:ext cx="9144000" cy="757304"/>
          </a:xfrm>
        </p:spPr>
        <p:txBody>
          <a:bodyPr/>
          <a:lstStyle/>
          <a:p>
            <a:r>
              <a:rPr lang="en-US" sz="2400" b="1" dirty="0"/>
              <a:t>DAFTAR PUSTAKA</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a:xfrm>
            <a:off x="576071" y="839600"/>
            <a:ext cx="7577329" cy="5486249"/>
          </a:xfrm>
        </p:spPr>
        <p:txBody>
          <a:bodyPr>
            <a:noAutofit/>
          </a:bodyPr>
          <a:lstStyle/>
          <a:p>
            <a:pPr marL="342900" lvl="0" indent="-342900" algn="just">
              <a:spcAft>
                <a:spcPts val="0"/>
              </a:spcAft>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Abdi, B. M. &amp;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Ariffin</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 (2020). The relationship between collocation competence and writing skills of EFL learners. </a:t>
            </a:r>
            <a:r>
              <a:rPr lang="en-US"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Asian Journal of English Language &amp; Pedagogy</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8(1), 41–52.</a:t>
            </a:r>
          </a:p>
          <a:p>
            <a:pPr marL="342900" lvl="0" indent="-342900" algn="just">
              <a:spcAft>
                <a:spcPts val="0"/>
              </a:spcAft>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Otaibi</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 M. (2023).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Explicitation</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in the translation of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Qurʾānic</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binomials: A descriptive study. </a:t>
            </a:r>
            <a:r>
              <a:rPr lang="en-US"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Indonesian Journal of Applied Linguistics</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13(2), 293–305. https://doi.org/10.17509/ijal.v13i2.63098</a:t>
            </a:r>
          </a:p>
          <a:p>
            <a:pPr marL="342900" lvl="0" indent="-342900" algn="just">
              <a:spcAft>
                <a:spcPts val="0"/>
              </a:spcAft>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Basal, A. (2019). Learning collocations: Effects of online tools on teaching English adjective‐noun collocations. </a:t>
            </a:r>
            <a:r>
              <a:rPr lang="en-US"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British Journal of Educational Technology</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50(1), 342–356. https://doi.org/10.1111/bjet.12562</a:t>
            </a:r>
          </a:p>
          <a:p>
            <a:pPr marL="342900" lvl="0" indent="-342900" algn="just">
              <a:spcAft>
                <a:spcPts val="0"/>
              </a:spcAft>
              <a:buFont typeface="+mj-lt"/>
              <a:buAutoNum type="arabicPeriod"/>
            </a:pP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Benson, M., Benson, E. &amp;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Ilson</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 (2009). </a:t>
            </a:r>
            <a:r>
              <a:rPr lang="en-US"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BBI dictionary of English word combinations</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a:t>
            </a:r>
            <a:r>
              <a:rPr lang="en-US" sz="16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nd</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edition). Amsterdam, The Netherlands: John Benjamins Publishing Company.</a:t>
            </a:r>
          </a:p>
          <a:p>
            <a:pPr marL="347472" indent="-347472">
              <a:buSzPts val="1400"/>
              <a:buFont typeface="+mj-lt"/>
              <a:buAutoNum type="arabicPeriod"/>
            </a:pPr>
            <a:r>
              <a:rPr lang="en-US"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Boonnoon</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 (2019). Exploring Thai EFL students’ knowledge of English binomials. </a:t>
            </a: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English Language Teaching,</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Vol. 13, No 2, 2020, 48-56. </a:t>
            </a:r>
          </a:p>
          <a:p>
            <a:pPr marL="347472" indent="-347472">
              <a:buSzPts val="1400"/>
              <a:buFont typeface="+mj-lt"/>
              <a:buAutoNum type="arabicPeriod"/>
            </a:pPr>
            <a:r>
              <a:rPr lang="en-US" sz="1600" dirty="0">
                <a:solidFill>
                  <a:srgbClr val="000000"/>
                </a:solidFill>
                <a:latin typeface="Times New Roman" panose="02020603050405020304" pitchFamily="18" charset="0"/>
                <a:cs typeface="Times New Roman" panose="02020603050405020304" pitchFamily="18" charset="0"/>
              </a:rPr>
              <a:t>Bui, L. T. (2021). The role of collocations in the English teaching and learning. </a:t>
            </a:r>
            <a:r>
              <a:rPr lang="en-US" sz="1600" i="1" dirty="0">
                <a:solidFill>
                  <a:srgbClr val="000000"/>
                </a:solidFill>
                <a:latin typeface="Times New Roman" panose="02020603050405020304" pitchFamily="18" charset="0"/>
                <a:cs typeface="Times New Roman" panose="02020603050405020304" pitchFamily="18" charset="0"/>
              </a:rPr>
              <a:t>International Journal of TESOL &amp; Education</a:t>
            </a:r>
            <a:r>
              <a:rPr lang="en-US" sz="1600" dirty="0">
                <a:solidFill>
                  <a:srgbClr val="000000"/>
                </a:solidFill>
                <a:latin typeface="Times New Roman" panose="02020603050405020304" pitchFamily="18" charset="0"/>
                <a:cs typeface="Times New Roman" panose="02020603050405020304" pitchFamily="18" charset="0"/>
              </a:rPr>
              <a:t>, 1(2), 99-109. EOI: </a:t>
            </a:r>
            <a:r>
              <a:rPr lang="en-US" sz="1600" dirty="0">
                <a:solidFill>
                  <a:schemeClr val="tx2">
                    <a:lumMod val="75000"/>
                  </a:schemeClr>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http://eoi.citefactor.org/ 10.11250/ ijte.01.02.006</a:t>
            </a:r>
            <a:r>
              <a:rPr lang="en-US" sz="1600" dirty="0">
                <a:solidFill>
                  <a:schemeClr val="tx2">
                    <a:lumMod val="75000"/>
                  </a:schemeClr>
                </a:solidFill>
                <a:latin typeface="Times New Roman" panose="02020603050405020304" pitchFamily="18" charset="0"/>
                <a:cs typeface="Times New Roman" panose="02020603050405020304" pitchFamily="18" charset="0"/>
              </a:rPr>
              <a:t>.</a:t>
            </a:r>
          </a:p>
          <a:p>
            <a:pPr marL="347472" indent="-347472">
              <a:buSzPts val="1400"/>
              <a:buFont typeface="+mj-lt"/>
              <a:buAutoNum type="arabicPeriod"/>
            </a:pPr>
            <a:r>
              <a:rPr lang="en-US" sz="1600" dirty="0" err="1">
                <a:solidFill>
                  <a:srgbClr val="000000"/>
                </a:solidFill>
                <a:latin typeface="Times New Roman" panose="02020603050405020304" pitchFamily="18" charset="0"/>
                <a:cs typeface="Times New Roman" panose="02020603050405020304" pitchFamily="18" charset="0"/>
              </a:rPr>
              <a:t>Dąbrowska</a:t>
            </a:r>
            <a:r>
              <a:rPr lang="en-US" sz="1600" dirty="0">
                <a:solidFill>
                  <a:srgbClr val="000000"/>
                </a:solidFill>
                <a:latin typeface="Times New Roman" panose="02020603050405020304" pitchFamily="18" charset="0"/>
                <a:cs typeface="Times New Roman" panose="02020603050405020304" pitchFamily="18" charset="0"/>
              </a:rPr>
              <a:t>, E. (2015). What exactly is Universal Grammar, and has anyone seen it? </a:t>
            </a:r>
            <a:r>
              <a:rPr lang="en-US" sz="1600" i="1" dirty="0">
                <a:solidFill>
                  <a:srgbClr val="000000"/>
                </a:solidFill>
                <a:latin typeface="Times New Roman" panose="02020603050405020304" pitchFamily="18" charset="0"/>
                <a:cs typeface="Times New Roman" panose="02020603050405020304" pitchFamily="18" charset="0"/>
              </a:rPr>
              <a:t>Frontiers in Psychology</a:t>
            </a:r>
            <a:r>
              <a:rPr lang="en-US" sz="1600" dirty="0">
                <a:solidFill>
                  <a:srgbClr val="000000"/>
                </a:solidFill>
                <a:latin typeface="Times New Roman" panose="02020603050405020304" pitchFamily="18" charset="0"/>
                <a:cs typeface="Times New Roman" panose="02020603050405020304" pitchFamily="18" charset="0"/>
              </a:rPr>
              <a:t>, 6. https://doi.org/10.3389/fpsyg.2015.00852</a:t>
            </a:r>
          </a:p>
          <a:p>
            <a:pPr marL="347472" indent="-347472">
              <a:buSzPts val="1400"/>
              <a:buFont typeface="+mj-lt"/>
              <a:buAutoNum type="arabicPeriod"/>
            </a:pPr>
            <a:r>
              <a:rPr lang="en-US" sz="1600" dirty="0" err="1">
                <a:solidFill>
                  <a:srgbClr val="000000"/>
                </a:solidFill>
                <a:latin typeface="Times New Roman" panose="02020603050405020304" pitchFamily="18" charset="0"/>
                <a:cs typeface="Times New Roman" panose="02020603050405020304" pitchFamily="18" charset="0"/>
              </a:rPr>
              <a:t>Estaji</a:t>
            </a:r>
            <a:r>
              <a:rPr lang="en-US" sz="1600" dirty="0">
                <a:solidFill>
                  <a:srgbClr val="000000"/>
                </a:solidFill>
                <a:latin typeface="Times New Roman" panose="02020603050405020304" pitchFamily="18" charset="0"/>
                <a:cs typeface="Times New Roman" panose="02020603050405020304" pitchFamily="18" charset="0"/>
              </a:rPr>
              <a:t>, M., &amp; </a:t>
            </a:r>
            <a:r>
              <a:rPr lang="en-US" sz="1600" dirty="0" err="1">
                <a:solidFill>
                  <a:srgbClr val="000000"/>
                </a:solidFill>
                <a:latin typeface="Times New Roman" panose="02020603050405020304" pitchFamily="18" charset="0"/>
                <a:cs typeface="Times New Roman" panose="02020603050405020304" pitchFamily="18" charset="0"/>
              </a:rPr>
              <a:t>Montazeri</a:t>
            </a:r>
            <a:r>
              <a:rPr lang="en-US" sz="1600" dirty="0">
                <a:solidFill>
                  <a:srgbClr val="000000"/>
                </a:solidFill>
                <a:latin typeface="Times New Roman" panose="02020603050405020304" pitchFamily="18" charset="0"/>
                <a:cs typeface="Times New Roman" panose="02020603050405020304" pitchFamily="18" charset="0"/>
              </a:rPr>
              <a:t>, M. R. (2022). The representation of collocational patterns and their differentiating power in the speaking performance of Iranian IELTS test-takers. </a:t>
            </a:r>
            <a:r>
              <a:rPr lang="en-US" sz="1600" i="1" dirty="0">
                <a:solidFill>
                  <a:srgbClr val="000000"/>
                </a:solidFill>
                <a:latin typeface="Times New Roman" panose="02020603050405020304" pitchFamily="18" charset="0"/>
                <a:cs typeface="Times New Roman" panose="02020603050405020304" pitchFamily="18" charset="0"/>
              </a:rPr>
              <a:t>Frontiers in Education</a:t>
            </a:r>
            <a:r>
              <a:rPr lang="en-US" sz="1600" dirty="0">
                <a:solidFill>
                  <a:srgbClr val="000000"/>
                </a:solidFill>
                <a:latin typeface="Times New Roman" panose="02020603050405020304" pitchFamily="18" charset="0"/>
                <a:cs typeface="Times New Roman" panose="02020603050405020304" pitchFamily="18" charset="0"/>
              </a:rPr>
              <a:t>, 7, 827927. https://doi.org/10.3389/feduc.2022.827927</a:t>
            </a:r>
          </a:p>
          <a:p>
            <a:endParaRPr lang="en-US" sz="1400" dirty="0"/>
          </a:p>
        </p:txBody>
      </p:sp>
      <p:pic>
        <p:nvPicPr>
          <p:cNvPr id="8" name="Picture Placeholder 7" descr="Person harvesting lettuce from a garden">
            <a:extLst>
              <a:ext uri="{FF2B5EF4-FFF2-40B4-BE49-F238E27FC236}">
                <a16:creationId xmlns:a16="http://schemas.microsoft.com/office/drawing/2014/main" id="{71DAFD00-5660-EAA6-4DE3-83F373055A99}"/>
              </a:ext>
            </a:extLst>
          </p:cNvPr>
          <p:cNvPicPr>
            <a:picLocks noGrp="1" noChangeAspect="1"/>
          </p:cNvPicPr>
          <p:nvPr>
            <p:ph type="pic" idx="1"/>
          </p:nvPr>
        </p:nvPicPr>
        <p:blipFill>
          <a:blip r:embed="rId3"/>
          <a:srcRect l="32" r="32"/>
          <a:stretch>
            <a:fillRect/>
          </a:stretch>
        </p:blipFill>
        <p:spPr>
          <a:xfrm>
            <a:off x="8410575" y="0"/>
            <a:ext cx="3798694" cy="6063092"/>
          </a:xfrm>
        </p:spPr>
      </p:pic>
      <p:sp>
        <p:nvSpPr>
          <p:cNvPr id="4" name="Date Placeholder 3">
            <a:extLst>
              <a:ext uri="{FF2B5EF4-FFF2-40B4-BE49-F238E27FC236}">
                <a16:creationId xmlns:a16="http://schemas.microsoft.com/office/drawing/2014/main" id="{90EE3569-F451-360A-870F-C2F3992E9A8C}"/>
              </a:ext>
            </a:extLst>
          </p:cNvPr>
          <p:cNvSpPr>
            <a:spLocks noGrp="1"/>
          </p:cNvSpPr>
          <p:nvPr>
            <p:ph type="dt" sz="half" idx="10"/>
          </p:nvPr>
        </p:nvSpPr>
        <p:spPr/>
        <p:txBody>
          <a:bodyPr/>
          <a:lstStyle/>
          <a:p>
            <a:r>
              <a:rPr lang="en-US" dirty="0"/>
              <a:t>2024</a:t>
            </a:r>
          </a:p>
        </p:txBody>
      </p:sp>
      <p:sp>
        <p:nvSpPr>
          <p:cNvPr id="5" name="Footer Placeholder 4">
            <a:extLst>
              <a:ext uri="{FF2B5EF4-FFF2-40B4-BE49-F238E27FC236}">
                <a16:creationId xmlns:a16="http://schemas.microsoft.com/office/drawing/2014/main" id="{79E5D029-257A-C084-D723-B5E115AFEAF9}"/>
              </a:ext>
            </a:extLst>
          </p:cNvPr>
          <p:cNvSpPr>
            <a:spLocks noGrp="1"/>
          </p:cNvSpPr>
          <p:nvPr>
            <p:ph type="ftr" sz="quarter" idx="11"/>
          </p:nvPr>
        </p:nvSpPr>
        <p:spPr>
          <a:xfrm>
            <a:off x="2495551" y="6464808"/>
            <a:ext cx="6562724" cy="310896"/>
          </a:xfrm>
        </p:spPr>
        <p:txBody>
          <a:bodyPr/>
          <a:lstStyle/>
          <a:p>
            <a:r>
              <a:rPr lang="en-US"/>
              <a:t>Indonesian Collocations: A Contrastive Analysis with English Collocations</a:t>
            </a:r>
            <a:endParaRPr lang="en-US" dirty="0"/>
          </a:p>
        </p:txBody>
      </p:sp>
      <p:sp>
        <p:nvSpPr>
          <p:cNvPr id="9" name="Slide Number Placeholder 5">
            <a:extLst>
              <a:ext uri="{FF2B5EF4-FFF2-40B4-BE49-F238E27FC236}">
                <a16:creationId xmlns:a16="http://schemas.microsoft.com/office/drawing/2014/main" id="{AC0DA7BD-DD4E-40FD-B080-9F1826591C67}"/>
              </a:ext>
            </a:extLst>
          </p:cNvPr>
          <p:cNvSpPr>
            <a:spLocks noGrp="1"/>
          </p:cNvSpPr>
          <p:nvPr>
            <p:ph type="sldNum" sz="quarter" idx="12"/>
          </p:nvPr>
        </p:nvSpPr>
        <p:spPr>
          <a:xfrm>
            <a:off x="11028363" y="6464300"/>
            <a:ext cx="987425" cy="311150"/>
          </a:xfrm>
        </p:spPr>
        <p:txBody>
          <a:bodyPr/>
          <a:lstStyle/>
          <a:p>
            <a:fld id="{58FB4751-880F-D840-AAA9-3A15815CC996}" type="slidenum">
              <a:rPr lang="en-US" smtClean="0"/>
              <a:t>17</a:t>
            </a:fld>
            <a:endParaRPr lang="en-US" dirty="0"/>
          </a:p>
        </p:txBody>
      </p:sp>
    </p:spTree>
    <p:extLst>
      <p:ext uri="{BB962C8B-B14F-4D97-AF65-F5344CB8AC3E}">
        <p14:creationId xmlns:p14="http://schemas.microsoft.com/office/powerpoint/2010/main" val="3418206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a:xfrm>
            <a:off x="504951" y="82296"/>
            <a:ext cx="9144000" cy="757304"/>
          </a:xfrm>
        </p:spPr>
        <p:txBody>
          <a:bodyPr/>
          <a:lstStyle/>
          <a:p>
            <a:r>
              <a:rPr lang="en-US" sz="2400" b="1" dirty="0"/>
              <a:t>DAFTAR PUSTAKA</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a:xfrm>
            <a:off x="576072" y="921896"/>
            <a:ext cx="7577328" cy="5141196"/>
          </a:xfrm>
        </p:spPr>
        <p:txBody>
          <a:bodyPr>
            <a:normAutofit fontScale="85000" lnSpcReduction="10000"/>
          </a:bodyPr>
          <a:lstStyle/>
          <a:p>
            <a:pPr marL="225425" indent="-225425" algn="just" rtl="0" eaLnBrk="1" latinLnBrk="0" hangingPunct="1">
              <a:lnSpc>
                <a:spcPct val="107000"/>
              </a:lnSpc>
              <a:spcBef>
                <a:spcPts val="0"/>
              </a:spcBef>
              <a:spcAft>
                <a:spcPts val="0"/>
              </a:spcAft>
              <a:buClrTx/>
              <a:buSzPts val="1600"/>
            </a:pPr>
            <a:r>
              <a:rPr lang="en-US" sz="1800" kern="1200" dirty="0">
                <a:solidFill>
                  <a:srgbClr val="000000"/>
                </a:solidFill>
                <a:effectLst/>
                <a:latin typeface="Times New Roman" panose="02020603050405020304" pitchFamily="18" charset="0"/>
                <a:ea typeface="+mn-ea"/>
                <a:cs typeface="Times New Roman" panose="02020603050405020304" pitchFamily="18" charset="0"/>
              </a:rPr>
              <a:t>9. Feng, H. (2020). </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Form, meaning and function in collocation: A corpus study on commercial Chinese-to-English translation</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Routledge, Taylor and Francis Group.</a:t>
            </a:r>
          </a:p>
          <a:p>
            <a:pPr marL="225425" indent="-225425" algn="just" rtl="0" eaLnBrk="1" latinLnBrk="0" hangingPunct="1">
              <a:lnSpc>
                <a:spcPct val="107000"/>
              </a:lnSpc>
              <a:spcBef>
                <a:spcPts val="0"/>
              </a:spcBef>
              <a:spcAft>
                <a:spcPts val="0"/>
              </a:spcAft>
              <a:buClrTx/>
              <a:buSzPts val="1600"/>
            </a:pPr>
            <a:r>
              <a:rPr lang="en-US" sz="1800" kern="1200" dirty="0">
                <a:solidFill>
                  <a:srgbClr val="000000"/>
                </a:solidFill>
                <a:effectLst/>
                <a:latin typeface="Times New Roman" panose="02020603050405020304" pitchFamily="18" charset="0"/>
                <a:ea typeface="+mn-ea"/>
                <a:cs typeface="Times New Roman" panose="02020603050405020304" pitchFamily="18" charset="0"/>
              </a:rPr>
              <a:t>10.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Garibyan</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A., Schilling, A., Boehm, C.,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Zankl</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A., &amp; Krauss, P. (2022). Neural correlates of linguistic collocations during continuous speech perception. </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Frontiers in Psychology</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13, 1076339. https://doi.org/10.3389/fpsyg.2022.1076339</a:t>
            </a:r>
          </a:p>
          <a:p>
            <a:pPr marL="225425" indent="-225425" algn="just" rtl="0" eaLnBrk="1" latinLnBrk="0" hangingPunct="1">
              <a:lnSpc>
                <a:spcPct val="107000"/>
              </a:lnSpc>
              <a:spcBef>
                <a:spcPts val="0"/>
              </a:spcBef>
              <a:spcAft>
                <a:spcPts val="0"/>
              </a:spcAft>
              <a:buClrTx/>
              <a:buSzPts val="1600"/>
            </a:pPr>
            <a:r>
              <a:rPr lang="en-US" sz="1800" kern="1200" dirty="0">
                <a:solidFill>
                  <a:srgbClr val="000000"/>
                </a:solidFill>
                <a:effectLst/>
                <a:latin typeface="Times New Roman" panose="02020603050405020304" pitchFamily="18" charset="0"/>
                <a:ea typeface="+mn-ea"/>
                <a:cs typeface="Times New Roman" panose="02020603050405020304" pitchFamily="18" charset="0"/>
              </a:rPr>
              <a:t>11. Imran, I., Said, M., Ni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Luh</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Putu S. (2009).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Kolokasi</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bahasa</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Indonesia. </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Proceeding PESAT (</a:t>
            </a:r>
            <a:r>
              <a:rPr lang="en-US" sz="1800" i="1" kern="1200" dirty="0" err="1">
                <a:solidFill>
                  <a:srgbClr val="000000"/>
                </a:solidFill>
                <a:effectLst/>
                <a:latin typeface="Times New Roman" panose="02020603050405020304" pitchFamily="18" charset="0"/>
                <a:ea typeface="+mn-ea"/>
                <a:cs typeface="Times New Roman" panose="02020603050405020304" pitchFamily="18" charset="0"/>
              </a:rPr>
              <a:t>Psikologi</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 </a:t>
            </a:r>
            <a:r>
              <a:rPr lang="en-US" sz="1800" i="1" kern="1200" dirty="0" err="1">
                <a:solidFill>
                  <a:srgbClr val="000000"/>
                </a:solidFill>
                <a:effectLst/>
                <a:latin typeface="Times New Roman" panose="02020603050405020304" pitchFamily="18" charset="0"/>
                <a:ea typeface="+mn-ea"/>
                <a:cs typeface="Times New Roman" panose="02020603050405020304" pitchFamily="18" charset="0"/>
              </a:rPr>
              <a:t>Ekonomi</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 Sastra, </a:t>
            </a:r>
            <a:r>
              <a:rPr lang="en-US" sz="1800" i="1" kern="1200" dirty="0" err="1">
                <a:solidFill>
                  <a:srgbClr val="000000"/>
                </a:solidFill>
                <a:effectLst/>
                <a:latin typeface="Times New Roman" panose="02020603050405020304" pitchFamily="18" charset="0"/>
                <a:ea typeface="+mn-ea"/>
                <a:cs typeface="Times New Roman" panose="02020603050405020304" pitchFamily="18" charset="0"/>
              </a:rPr>
              <a:t>Arsitektur</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 &amp; </a:t>
            </a:r>
            <a:r>
              <a:rPr lang="en-US" sz="1800" i="1" kern="1200" dirty="0" err="1">
                <a:solidFill>
                  <a:srgbClr val="000000"/>
                </a:solidFill>
                <a:effectLst/>
                <a:latin typeface="Times New Roman" panose="02020603050405020304" pitchFamily="18" charset="0"/>
                <a:ea typeface="+mn-ea"/>
                <a:cs typeface="Times New Roman" panose="02020603050405020304" pitchFamily="18" charset="0"/>
              </a:rPr>
              <a:t>Sipil</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Vol. 3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Oktober</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2009, 27-33.</a:t>
            </a:r>
          </a:p>
          <a:p>
            <a:pPr marL="225425" indent="-225425" algn="just" rtl="0" eaLnBrk="1" latinLnBrk="0" hangingPunct="1">
              <a:lnSpc>
                <a:spcPct val="107000"/>
              </a:lnSpc>
              <a:spcBef>
                <a:spcPts val="0"/>
              </a:spcBef>
              <a:spcAft>
                <a:spcPts val="0"/>
              </a:spcAft>
              <a:buClrTx/>
              <a:buSzPts val="1600"/>
            </a:pPr>
            <a:r>
              <a:rPr lang="en-US" dirty="0">
                <a:solidFill>
                  <a:srgbClr val="000000"/>
                </a:solidFill>
                <a:latin typeface="Times New Roman" panose="02020603050405020304" pitchFamily="18" charset="0"/>
                <a:cs typeface="Times New Roman" panose="02020603050405020304" pitchFamily="18" charset="0"/>
              </a:rPr>
              <a:t>12</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Lateh</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N. H. M., Mohamed, A. F., Mahmud, N., Nasir, N. S. M.,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Hanapi</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N. F.,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Shamsudin</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S., &amp; </a:t>
            </a:r>
            <a:r>
              <a:rPr lang="en-US" sz="1800" kern="1200" dirty="0" err="1">
                <a:solidFill>
                  <a:srgbClr val="000000"/>
                </a:solidFill>
                <a:effectLst/>
                <a:latin typeface="Times New Roman" panose="02020603050405020304" pitchFamily="18" charset="0"/>
                <a:ea typeface="+mn-ea"/>
                <a:cs typeface="Times New Roman" panose="02020603050405020304" pitchFamily="18" charset="0"/>
              </a:rPr>
              <a:t>Raof</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A. H. A. (2021). Learners’ collocation use in writing: Do proficiency levels matter? </a:t>
            </a:r>
            <a:r>
              <a:rPr lang="en-US" sz="1800" i="1" kern="1200" dirty="0">
                <a:solidFill>
                  <a:srgbClr val="000000"/>
                </a:solidFill>
                <a:effectLst/>
                <a:latin typeface="Times New Roman" panose="02020603050405020304" pitchFamily="18" charset="0"/>
                <a:ea typeface="+mn-ea"/>
                <a:cs typeface="Times New Roman" panose="02020603050405020304" pitchFamily="18" charset="0"/>
              </a:rPr>
              <a:t>Indonesian Journal of Applied Linguistics</a:t>
            </a:r>
            <a:r>
              <a:rPr lang="en-US" sz="1800" kern="1200" dirty="0">
                <a:solidFill>
                  <a:srgbClr val="000000"/>
                </a:solidFill>
                <a:effectLst/>
                <a:latin typeface="Times New Roman" panose="02020603050405020304" pitchFamily="18" charset="0"/>
                <a:ea typeface="+mn-ea"/>
                <a:cs typeface="Times New Roman" panose="02020603050405020304" pitchFamily="18" charset="0"/>
              </a:rPr>
              <a:t>, 11(2), 418–426.</a:t>
            </a:r>
            <a:endParaRPr lang="en-US" dirty="0">
              <a:solidFill>
                <a:srgbClr val="000000"/>
              </a:solidFill>
              <a:latin typeface="Times New Roman" panose="02020603050405020304" pitchFamily="18" charset="0"/>
              <a:cs typeface="Times New Roman" panose="02020603050405020304" pitchFamily="18" charset="0"/>
            </a:endParaRPr>
          </a:p>
          <a:p>
            <a:pPr marL="266700" lvl="0" indent="-266700" algn="just">
              <a:lnSpc>
                <a:spcPct val="107000"/>
              </a:lnSpc>
            </a:pPr>
            <a:r>
              <a:rPr lang="en-US" dirty="0">
                <a:solidFill>
                  <a:srgbClr val="000000"/>
                </a:solidFill>
                <a:latin typeface="Times New Roman" panose="02020603050405020304" pitchFamily="18" charset="0"/>
                <a:cs typeface="Times New Roman" panose="02020603050405020304" pitchFamily="18" charset="0"/>
              </a:rPr>
              <a:t>13. </a:t>
            </a:r>
            <a:r>
              <a:rPr lang="en-US" dirty="0" err="1">
                <a:solidFill>
                  <a:srgbClr val="000000"/>
                </a:solidFill>
                <a:latin typeface="Times New Roman" panose="02020603050405020304" pitchFamily="18" charset="0"/>
                <a:cs typeface="Times New Roman" panose="02020603050405020304" pitchFamily="18" charset="0"/>
              </a:rPr>
              <a:t>Lirong</a:t>
            </a:r>
            <a:r>
              <a:rPr lang="en-US" dirty="0">
                <a:solidFill>
                  <a:srgbClr val="000000"/>
                </a:solidFill>
                <a:latin typeface="Times New Roman" panose="02020603050405020304" pitchFamily="18" charset="0"/>
                <a:cs typeface="Times New Roman" panose="02020603050405020304" pitchFamily="18" charset="0"/>
              </a:rPr>
              <a:t>, Z. (2022). </a:t>
            </a:r>
            <a:r>
              <a:rPr lang="en-US" dirty="0" err="1">
                <a:solidFill>
                  <a:srgbClr val="000000"/>
                </a:solidFill>
                <a:latin typeface="Times New Roman" panose="02020603050405020304" pitchFamily="18" charset="0"/>
                <a:cs typeface="Times New Roman" panose="02020603050405020304" pitchFamily="18" charset="0"/>
              </a:rPr>
              <a:t>Studi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berbasis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korpus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Perbandingan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kolokasi</a:t>
            </a:r>
            <a:r>
              <a:rPr lang="en-US" dirty="0">
                <a:solidFill>
                  <a:srgbClr val="000000"/>
                </a:solidFill>
                <a:latin typeface="Times New Roman" panose="02020603050405020304" pitchFamily="18" charset="0"/>
                <a:cs typeface="Times New Roman" panose="02020603050405020304" pitchFamily="18" charset="0"/>
              </a:rPr>
              <a:t> dan </a:t>
            </a:r>
            <a:r>
              <a:rPr lang="en-US" dirty="0" err="1">
                <a:solidFill>
                  <a:srgbClr val="000000"/>
                </a:solidFill>
                <a:latin typeface="Times New Roman" panose="02020603050405020304" pitchFamily="18" charset="0"/>
                <a:cs typeface="Times New Roman" panose="02020603050405020304" pitchFamily="18" charset="0"/>
              </a:rPr>
              <a:t>prosodi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semantik</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sinonim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bahasa</a:t>
            </a:r>
            <a:r>
              <a:rPr lang="en-US" dirty="0">
                <a:solidFill>
                  <a:srgbClr val="000000"/>
                </a:solidFill>
                <a:latin typeface="Times New Roman" panose="02020603050405020304" pitchFamily="18" charset="0"/>
                <a:cs typeface="Times New Roman" panose="02020603050405020304" pitchFamily="18" charset="0"/>
              </a:rPr>
              <a:t> Indonesia "</a:t>
            </a:r>
            <a:r>
              <a:rPr lang="en-US" dirty="0" err="1">
                <a:solidFill>
                  <a:srgbClr val="000000"/>
                </a:solidFill>
                <a:latin typeface="Times New Roman" panose="02020603050405020304" pitchFamily="18" charset="0"/>
                <a:cs typeface="Times New Roman" panose="02020603050405020304" pitchFamily="18" charset="0"/>
              </a:rPr>
              <a:t>menyebabkan</a:t>
            </a:r>
            <a:r>
              <a:rPr lang="en-US" dirty="0">
                <a:solidFill>
                  <a:srgbClr val="000000"/>
                </a:solidFill>
                <a:latin typeface="Times New Roman" panose="02020603050405020304" pitchFamily="18" charset="0"/>
                <a:cs typeface="Times New Roman" panose="02020603050405020304" pitchFamily="18" charset="0"/>
              </a:rPr>
              <a:t>" dan "</a:t>
            </a:r>
            <a:r>
              <a:rPr lang="en-US" dirty="0" err="1">
                <a:solidFill>
                  <a:srgbClr val="000000"/>
                </a:solidFill>
                <a:latin typeface="Times New Roman" panose="02020603050405020304" pitchFamily="18" charset="0"/>
                <a:cs typeface="Times New Roman" panose="02020603050405020304" pitchFamily="18" charset="0"/>
              </a:rPr>
              <a:t>mengakibatkan</a:t>
            </a:r>
            <a:r>
              <a:rPr lang="en-US"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Mabasan</a:t>
            </a:r>
            <a:r>
              <a:rPr lang="en-US" dirty="0">
                <a:solidFill>
                  <a:srgbClr val="000000"/>
                </a:solidFill>
                <a:latin typeface="Times New Roman" panose="02020603050405020304" pitchFamily="18" charset="0"/>
                <a:cs typeface="Times New Roman" panose="02020603050405020304" pitchFamily="18" charset="0"/>
              </a:rPr>
              <a:t> 16 (1), 151-172.</a:t>
            </a:r>
          </a:p>
          <a:p>
            <a:pPr marL="266700" lvl="0" indent="-266700" algn="just">
              <a:lnSpc>
                <a:spcPct val="107000"/>
              </a:lnSpc>
            </a:pPr>
            <a:r>
              <a:rPr lang="en-US" dirty="0">
                <a:solidFill>
                  <a:srgbClr val="000000"/>
                </a:solidFill>
                <a:latin typeface="Times New Roman" panose="02020603050405020304" pitchFamily="18" charset="0"/>
                <a:cs typeface="Times New Roman" panose="02020603050405020304" pitchFamily="18" charset="0"/>
              </a:rPr>
              <a:t>14.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Mahvelati</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 H. &amp;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Mukundan</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J. (2012). The role of cognitive style in the collocational knowledge development of Iranian EFL learners through input flood treatment.  </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English Language Teaching</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 10 (2012): 105-117.</a:t>
            </a:r>
          </a:p>
          <a:p>
            <a:pPr marL="266700" lvl="0" indent="-266700" algn="just">
              <a:lnSpc>
                <a:spcPct val="107000"/>
              </a:lnSpc>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15. </a:t>
            </a:r>
            <a:r>
              <a:rPr lang="en-US" dirty="0" err="1">
                <a:solidFill>
                  <a:srgbClr val="000000"/>
                </a:solidFill>
                <a:latin typeface="Times New Roman" panose="02020603050405020304" pitchFamily="18" charset="0"/>
                <a:cs typeface="Times New Roman" panose="02020603050405020304" pitchFamily="18" charset="0"/>
              </a:rPr>
              <a:t>Saudin</a:t>
            </a:r>
            <a:r>
              <a:rPr lang="en-US" dirty="0">
                <a:solidFill>
                  <a:srgbClr val="000000"/>
                </a:solidFill>
                <a:latin typeface="Times New Roman" panose="02020603050405020304" pitchFamily="18" charset="0"/>
                <a:cs typeface="Times New Roman" panose="02020603050405020304" pitchFamily="18" charset="0"/>
              </a:rPr>
              <a:t>, S., </a:t>
            </a:r>
            <a:r>
              <a:rPr lang="en-US" dirty="0" err="1">
                <a:solidFill>
                  <a:srgbClr val="000000"/>
                </a:solidFill>
                <a:latin typeface="Times New Roman" panose="02020603050405020304" pitchFamily="18" charset="0"/>
                <a:cs typeface="Times New Roman" panose="02020603050405020304" pitchFamily="18" charset="0"/>
              </a:rPr>
              <a:t>Sulyaningsih</a:t>
            </a:r>
            <a:r>
              <a:rPr lang="en-US" dirty="0">
                <a:solidFill>
                  <a:srgbClr val="000000"/>
                </a:solidFill>
                <a:latin typeface="Times New Roman" panose="02020603050405020304" pitchFamily="18" charset="0"/>
                <a:cs typeface="Times New Roman" panose="02020603050405020304" pitchFamily="18" charset="0"/>
              </a:rPr>
              <a:t>, I., &amp; </a:t>
            </a:r>
            <a:r>
              <a:rPr lang="en-US" dirty="0" err="1">
                <a:solidFill>
                  <a:srgbClr val="000000"/>
                </a:solidFill>
                <a:latin typeface="Times New Roman" panose="02020603050405020304" pitchFamily="18" charset="0"/>
                <a:cs typeface="Times New Roman" panose="02020603050405020304" pitchFamily="18" charset="0"/>
              </a:rPr>
              <a:t>Meilinda</a:t>
            </a:r>
            <a:r>
              <a:rPr lang="en-US" dirty="0">
                <a:solidFill>
                  <a:srgbClr val="000000"/>
                </a:solidFill>
                <a:latin typeface="Times New Roman" panose="02020603050405020304" pitchFamily="18" charset="0"/>
                <a:cs typeface="Times New Roman" panose="02020603050405020304" pitchFamily="18" charset="0"/>
              </a:rPr>
              <a:t> L. (2017). The investigation of productive and receptive competence in V+N and ADJ+N collocations among Indonesian EFL learners. </a:t>
            </a:r>
            <a:r>
              <a:rPr lang="en-US" i="1" dirty="0">
                <a:solidFill>
                  <a:srgbClr val="000000"/>
                </a:solidFill>
                <a:latin typeface="Times New Roman" panose="02020603050405020304" pitchFamily="18" charset="0"/>
                <a:cs typeface="Times New Roman" panose="02020603050405020304" pitchFamily="18" charset="0"/>
              </a:rPr>
              <a:t>Indonesian Journal of Applied Linguistics</a:t>
            </a:r>
            <a:r>
              <a:rPr lang="en-US" dirty="0">
                <a:solidFill>
                  <a:srgbClr val="000000"/>
                </a:solidFill>
                <a:latin typeface="Times New Roman" panose="02020603050405020304" pitchFamily="18" charset="0"/>
                <a:cs typeface="Times New Roman" panose="02020603050405020304" pitchFamily="18" charset="0"/>
              </a:rPr>
              <a:t>, Vol. 7 No. 1, May 2017, 189-200.</a:t>
            </a:r>
          </a:p>
          <a:p>
            <a:pPr marL="266700" lvl="0" indent="-266700" algn="just">
              <a:lnSpc>
                <a:spcPct val="107000"/>
              </a:lnSpc>
            </a:pPr>
            <a:r>
              <a:rPr lang="en-US" dirty="0">
                <a:solidFill>
                  <a:srgbClr val="000000"/>
                </a:solidFill>
                <a:latin typeface="Times New Roman" panose="02020603050405020304" pitchFamily="18" charset="0"/>
                <a:cs typeface="Times New Roman" panose="02020603050405020304" pitchFamily="18" charset="0"/>
              </a:rPr>
              <a:t>16.</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Vaupot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 (2021). Creating a bilingual dictionary of collocations: A learner-oriented approach. </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Indonesian Journal of Applied Linguistics</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10(3), 762-770. https://doi.org/ 10.17509/ijal.v10i3.31888.</a:t>
            </a:r>
          </a:p>
          <a:p>
            <a:pPr marL="266700" lvl="0" indent="-266700" algn="just">
              <a:lnSpc>
                <a:spcPct val="107000"/>
              </a:lnSpc>
              <a:spcAft>
                <a:spcPts val="800"/>
              </a:spcAft>
            </a:pP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66700" lvl="0" indent="-266700" algn="just">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66700" lvl="0" indent="-266700" algn="just">
              <a:lnSpc>
                <a:spcPct val="107000"/>
              </a:lnSpc>
            </a:pPr>
            <a:endParaRPr lang="en-US" dirty="0"/>
          </a:p>
          <a:p>
            <a:pPr marL="263525" indent="-263525"/>
            <a:endParaRPr lang="en-US" dirty="0"/>
          </a:p>
          <a:p>
            <a:endParaRPr lang="en-US" dirty="0"/>
          </a:p>
        </p:txBody>
      </p:sp>
      <p:pic>
        <p:nvPicPr>
          <p:cNvPr id="8" name="Picture Placeholder 7" descr="Person harvesting lettuce from a garden">
            <a:extLst>
              <a:ext uri="{FF2B5EF4-FFF2-40B4-BE49-F238E27FC236}">
                <a16:creationId xmlns:a16="http://schemas.microsoft.com/office/drawing/2014/main" id="{71DAFD00-5660-EAA6-4DE3-83F373055A99}"/>
              </a:ext>
            </a:extLst>
          </p:cNvPr>
          <p:cNvPicPr>
            <a:picLocks noGrp="1" noChangeAspect="1"/>
          </p:cNvPicPr>
          <p:nvPr>
            <p:ph type="pic" idx="1"/>
          </p:nvPr>
        </p:nvPicPr>
        <p:blipFill>
          <a:blip r:embed="rId2"/>
          <a:srcRect l="32" r="32"/>
          <a:stretch>
            <a:fillRect/>
          </a:stretch>
        </p:blipFill>
        <p:spPr>
          <a:xfrm>
            <a:off x="8372474" y="0"/>
            <a:ext cx="3819525" cy="6063092"/>
          </a:xfrm>
        </p:spPr>
      </p:pic>
      <p:sp>
        <p:nvSpPr>
          <p:cNvPr id="4" name="Date Placeholder 3">
            <a:extLst>
              <a:ext uri="{FF2B5EF4-FFF2-40B4-BE49-F238E27FC236}">
                <a16:creationId xmlns:a16="http://schemas.microsoft.com/office/drawing/2014/main" id="{90EE3569-F451-360A-870F-C2F3992E9A8C}"/>
              </a:ext>
            </a:extLst>
          </p:cNvPr>
          <p:cNvSpPr>
            <a:spLocks noGrp="1"/>
          </p:cNvSpPr>
          <p:nvPr>
            <p:ph type="dt" sz="half" idx="10"/>
          </p:nvPr>
        </p:nvSpPr>
        <p:spPr/>
        <p:txBody>
          <a:bodyPr/>
          <a:lstStyle/>
          <a:p>
            <a:r>
              <a:rPr lang="en-US" dirty="0"/>
              <a:t>2024</a:t>
            </a:r>
          </a:p>
        </p:txBody>
      </p:sp>
      <p:sp>
        <p:nvSpPr>
          <p:cNvPr id="5" name="Footer Placeholder 4">
            <a:extLst>
              <a:ext uri="{FF2B5EF4-FFF2-40B4-BE49-F238E27FC236}">
                <a16:creationId xmlns:a16="http://schemas.microsoft.com/office/drawing/2014/main" id="{79E5D029-257A-C084-D723-B5E115AFEAF9}"/>
              </a:ext>
            </a:extLst>
          </p:cNvPr>
          <p:cNvSpPr>
            <a:spLocks noGrp="1"/>
          </p:cNvSpPr>
          <p:nvPr>
            <p:ph type="ftr" sz="quarter" idx="11"/>
          </p:nvPr>
        </p:nvSpPr>
        <p:spPr>
          <a:xfrm>
            <a:off x="2657475" y="6464808"/>
            <a:ext cx="6562725" cy="310896"/>
          </a:xfrm>
        </p:spPr>
        <p:txBody>
          <a:bodyPr/>
          <a:lstStyle/>
          <a:p>
            <a:r>
              <a:rPr lang="en-US"/>
              <a:t>Indonesian Collocations: A Contrastive Analysis with English Collocations</a:t>
            </a:r>
            <a:endParaRPr lang="en-US" dirty="0"/>
          </a:p>
        </p:txBody>
      </p:sp>
      <p:sp>
        <p:nvSpPr>
          <p:cNvPr id="6" name="Slide Number Placeholder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a:lstStyle/>
          <a:p>
            <a:fld id="{58FB4751-880F-D840-AAA9-3A15815CC996}" type="slidenum">
              <a:rPr lang="en-US" smtClean="0"/>
              <a:t>18</a:t>
            </a:fld>
            <a:endParaRPr lang="en-US" dirty="0"/>
          </a:p>
        </p:txBody>
      </p:sp>
    </p:spTree>
    <p:extLst>
      <p:ext uri="{BB962C8B-B14F-4D97-AF65-F5344CB8AC3E}">
        <p14:creationId xmlns:p14="http://schemas.microsoft.com/office/powerpoint/2010/main" val="402377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p:txBody>
          <a:bodyPr/>
          <a:lstStyle/>
          <a:p>
            <a:r>
              <a:rPr lang="en-US" b="1" dirty="0"/>
              <a:t>topics</a:t>
            </a:r>
          </a:p>
        </p:txBody>
      </p:sp>
      <p:graphicFrame>
        <p:nvGraphicFramePr>
          <p:cNvPr id="2" name="Table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1141518850"/>
              </p:ext>
            </p:extLst>
          </p:nvPr>
        </p:nvGraphicFramePr>
        <p:xfrm>
          <a:off x="6725920" y="1169988"/>
          <a:ext cx="4761697" cy="5450592"/>
        </p:xfrm>
        <a:graphic>
          <a:graphicData uri="http://schemas.openxmlformats.org/drawingml/2006/table">
            <a:tbl>
              <a:tblPr firstRow="1" bandRow="1"/>
              <a:tblGrid>
                <a:gridCol w="4761697">
                  <a:extLst>
                    <a:ext uri="{9D8B030D-6E8A-4147-A177-3AD203B41FA5}">
                      <a16:colId xmlns:a16="http://schemas.microsoft.com/office/drawing/2014/main" val="1563570424"/>
                    </a:ext>
                  </a:extLst>
                </a:gridCol>
              </a:tblGrid>
              <a:tr h="76897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latin typeface="+mj-lt"/>
                          <a:cs typeface="Gill Sans Light" panose="020B0302020104020203" pitchFamily="34" charset="-79"/>
                        </a:rPr>
                        <a:t>I. INTRODUCTION</a:t>
                      </a: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7286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latin typeface="+mj-lt"/>
                          <a:cs typeface="Gill Sans Light" panose="020B0302020104020203" pitchFamily="34" charset="-79"/>
                        </a:rPr>
                        <a:t>II. RESEARCH PURPOSES</a:t>
                      </a:r>
                    </a:p>
                    <a:p>
                      <a:pPr marL="0" algn="r" defTabSz="914400" rtl="0" eaLnBrk="1" latinLnBrk="0" hangingPunct="1"/>
                      <a:endParaRPr lang="en-US" sz="1800" b="1"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9475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latin typeface="+mj-lt"/>
                          <a:cs typeface="Gill Sans Light" panose="020B0302020104020203" pitchFamily="34" charset="-79"/>
                        </a:rPr>
                        <a:t>III. LITERATURE REVIEW</a:t>
                      </a:r>
                    </a:p>
                    <a:p>
                      <a:pPr marL="0" algn="r" defTabSz="914400" rtl="0" eaLnBrk="1" latinLnBrk="0" hangingPunct="1"/>
                      <a:endParaRPr lang="en-US" sz="1800" b="1"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5096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latin typeface="+mj-lt"/>
                          <a:cs typeface="Gill Sans Light" panose="020B0302020104020203" pitchFamily="34" charset="-79"/>
                        </a:rPr>
                        <a:t>IV. METHODOLOGY</a:t>
                      </a:r>
                    </a:p>
                    <a:p>
                      <a:pPr marL="0" algn="r" defTabSz="914400" rtl="0" eaLnBrk="1" latinLnBrk="0" hangingPunct="1"/>
                      <a:endParaRPr lang="en-US" sz="1800" b="1"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111665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latin typeface="+mj-lt"/>
                          <a:cs typeface="Gill Sans Light" panose="020B0302020104020203" pitchFamily="34" charset="-79"/>
                        </a:rPr>
                        <a:t>V. FINDINGS </a:t>
                      </a:r>
                      <a:r>
                        <a:rPr lang="en-US" sz="2400" b="1" baseline="0" dirty="0">
                          <a:latin typeface="+mj-lt"/>
                          <a:cs typeface="Gill Sans Light" panose="020B0302020104020203" pitchFamily="34" charset="-79"/>
                        </a:rPr>
                        <a:t> </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2400" b="1" baseline="0" dirty="0">
                        <a:latin typeface="+mj-lt"/>
                        <a:cs typeface="Gill Sans Light" panose="020B0302020104020203" pitchFamily="34" charset="-79"/>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baseline="0" dirty="0">
                          <a:latin typeface="+mj-lt"/>
                          <a:cs typeface="Gill Sans Light" panose="020B0302020104020203" pitchFamily="34" charset="-79"/>
                        </a:rPr>
                        <a:t>VI. SUMMARY</a:t>
                      </a:r>
                      <a:endParaRPr lang="en-US" sz="2400" b="1" dirty="0">
                        <a:latin typeface="+mj-lt"/>
                        <a:cs typeface="Gill Sans Light" panose="020B0302020104020203" pitchFamily="34" charset="-79"/>
                      </a:endParaRPr>
                    </a:p>
                    <a:p>
                      <a:pPr marL="0" algn="r" defTabSz="914400" rtl="0" eaLnBrk="1" latinLnBrk="0" hangingPunct="1"/>
                      <a:endParaRPr lang="en-US" sz="1800" b="1"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576071" y="95250"/>
            <a:ext cx="6502620" cy="838200"/>
          </a:xfrm>
        </p:spPr>
        <p:txBody>
          <a:bodyPr/>
          <a:lstStyle/>
          <a:p>
            <a:r>
              <a:rPr lang="en-US" b="1" dirty="0"/>
              <a:t>I. Introduction</a:t>
            </a:r>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a:xfrm>
            <a:off x="576072" y="790576"/>
            <a:ext cx="7623048" cy="5353050"/>
          </a:xfrm>
        </p:spPr>
        <p:txBody>
          <a:bodyPr>
            <a:normAutofit/>
          </a:bodyPr>
          <a:lstStyle/>
          <a:p>
            <a:endParaRPr lang="en-US" sz="2000" b="1" dirty="0">
              <a:solidFill>
                <a:schemeClr val="accent5"/>
              </a:solidFill>
              <a:latin typeface="+mj-lt"/>
            </a:endParaRPr>
          </a:p>
          <a:p>
            <a:pPr marL="457200" indent="-457200">
              <a:buAutoNum type="arabicPeriod"/>
            </a:pPr>
            <a:r>
              <a:rPr lang="en-US" sz="2400" b="1" dirty="0">
                <a:solidFill>
                  <a:schemeClr val="tx1">
                    <a:lumMod val="75000"/>
                  </a:schemeClr>
                </a:solidFill>
                <a:latin typeface="+mj-lt"/>
              </a:rPr>
              <a:t>Collocation is a benchmark of language fluency and proficiency  </a:t>
            </a:r>
            <a:r>
              <a:rPr lang="en-US" sz="1200" b="1" dirty="0">
                <a:solidFill>
                  <a:schemeClr val="tx1">
                    <a:lumMod val="75000"/>
                  </a:schemeClr>
                </a:solidFill>
                <a:latin typeface="+mj-lt"/>
              </a:rPr>
              <a:t>(Basal, 2019;  Bui, 2021; </a:t>
            </a:r>
            <a:r>
              <a:rPr lang="en-US" sz="1200" b="1" dirty="0" err="1">
                <a:solidFill>
                  <a:schemeClr val="tx1">
                    <a:lumMod val="75000"/>
                  </a:schemeClr>
                </a:solidFill>
                <a:latin typeface="+mj-lt"/>
              </a:rPr>
              <a:t>Lateh</a:t>
            </a:r>
            <a:r>
              <a:rPr lang="en-US" sz="1200" b="1" dirty="0">
                <a:solidFill>
                  <a:schemeClr val="tx1">
                    <a:lumMod val="75000"/>
                  </a:schemeClr>
                </a:solidFill>
                <a:latin typeface="+mj-lt"/>
              </a:rPr>
              <a:t> et al., 2021)</a:t>
            </a:r>
          </a:p>
          <a:p>
            <a:pPr marL="457200" indent="-457200">
              <a:buAutoNum type="arabicPeriod"/>
            </a:pPr>
            <a:r>
              <a:rPr lang="en-US" sz="2400" b="1" dirty="0">
                <a:solidFill>
                  <a:schemeClr val="tx1">
                    <a:lumMod val="75000"/>
                  </a:schemeClr>
                </a:solidFill>
                <a:latin typeface="+mj-lt"/>
              </a:rPr>
              <a:t>Collocation is positively related to the 4 language </a:t>
            </a:r>
            <a:r>
              <a:rPr lang="en-US" sz="2400" b="1" i="1" dirty="0">
                <a:solidFill>
                  <a:schemeClr val="tx1">
                    <a:lumMod val="75000"/>
                  </a:schemeClr>
                </a:solidFill>
                <a:latin typeface="+mj-lt"/>
              </a:rPr>
              <a:t>skills</a:t>
            </a:r>
            <a:r>
              <a:rPr lang="en-US" sz="2400" b="1" dirty="0">
                <a:solidFill>
                  <a:schemeClr val="tx1">
                    <a:lumMod val="75000"/>
                  </a:schemeClr>
                </a:solidFill>
                <a:latin typeface="+mj-lt"/>
              </a:rPr>
              <a:t> </a:t>
            </a:r>
            <a:r>
              <a:rPr lang="en-US" b="1" dirty="0">
                <a:solidFill>
                  <a:schemeClr val="tx1">
                    <a:lumMod val="75000"/>
                  </a:schemeClr>
                </a:solidFill>
                <a:latin typeface="+mj-lt"/>
              </a:rPr>
              <a:t>i.e</a:t>
            </a:r>
            <a:r>
              <a:rPr lang="en-US" b="1" dirty="0">
                <a:solidFill>
                  <a:schemeClr val="accent5"/>
                </a:solidFill>
                <a:latin typeface="+mj-lt"/>
              </a:rPr>
              <a:t>.</a:t>
            </a:r>
            <a:r>
              <a:rPr lang="en-US" sz="2400" b="1" dirty="0">
                <a:solidFill>
                  <a:schemeClr val="accent5"/>
                </a:solidFill>
                <a:latin typeface="+mj-lt"/>
              </a:rPr>
              <a:t> </a:t>
            </a:r>
            <a:r>
              <a:rPr lang="en-US" sz="2400" b="1" dirty="0">
                <a:solidFill>
                  <a:srgbClr val="002060"/>
                </a:solidFill>
                <a:latin typeface="+mj-lt"/>
              </a:rPr>
              <a:t>Listening</a:t>
            </a:r>
            <a:r>
              <a:rPr lang="en-US" sz="2400" b="1" i="1" dirty="0">
                <a:solidFill>
                  <a:schemeClr val="accent5"/>
                </a:solidFill>
                <a:latin typeface="+mj-lt"/>
              </a:rPr>
              <a:t> </a:t>
            </a:r>
            <a:r>
              <a:rPr lang="en-US" sz="1200" b="1" dirty="0">
                <a:solidFill>
                  <a:schemeClr val="tx1">
                    <a:lumMod val="75000"/>
                  </a:schemeClr>
                </a:solidFill>
                <a:latin typeface="+mj-lt"/>
              </a:rPr>
              <a:t>(</a:t>
            </a:r>
            <a:r>
              <a:rPr lang="nl-NL" sz="1200" b="1" dirty="0">
                <a:solidFill>
                  <a:schemeClr val="tx1">
                    <a:lumMod val="75000"/>
                  </a:schemeClr>
                </a:solidFill>
                <a:latin typeface="+mj-lt"/>
              </a:rPr>
              <a:t>Hsu, 2005 </a:t>
            </a:r>
            <a:r>
              <a:rPr lang="en-US" sz="1200" b="1" dirty="0">
                <a:solidFill>
                  <a:schemeClr val="tx1">
                    <a:lumMod val="75000"/>
                  </a:schemeClr>
                </a:solidFill>
                <a:latin typeface="+mj-lt"/>
              </a:rPr>
              <a:t>in Bui, 2021</a:t>
            </a:r>
            <a:r>
              <a:rPr lang="nl-NL" sz="1200" b="1" dirty="0">
                <a:solidFill>
                  <a:schemeClr val="tx1">
                    <a:lumMod val="75000"/>
                  </a:schemeClr>
                </a:solidFill>
                <a:latin typeface="+mj-lt"/>
              </a:rPr>
              <a:t>)</a:t>
            </a:r>
            <a:r>
              <a:rPr lang="en-US" sz="2000" b="1" dirty="0">
                <a:solidFill>
                  <a:schemeClr val="tx1">
                    <a:lumMod val="75000"/>
                  </a:schemeClr>
                </a:solidFill>
                <a:latin typeface="+mj-lt"/>
              </a:rPr>
              <a:t>, </a:t>
            </a:r>
            <a:r>
              <a:rPr lang="en-US" sz="2400" b="1" dirty="0">
                <a:solidFill>
                  <a:srgbClr val="002060"/>
                </a:solidFill>
                <a:latin typeface="+mj-lt"/>
              </a:rPr>
              <a:t>Speaking</a:t>
            </a:r>
            <a:r>
              <a:rPr lang="en-US" sz="2400" b="1" dirty="0">
                <a:solidFill>
                  <a:schemeClr val="accent5"/>
                </a:solidFill>
                <a:latin typeface="+mj-lt"/>
              </a:rPr>
              <a:t> </a:t>
            </a:r>
            <a:r>
              <a:rPr lang="en-US" sz="1200" b="1" dirty="0">
                <a:solidFill>
                  <a:schemeClr val="tx1">
                    <a:lumMod val="75000"/>
                  </a:schemeClr>
                </a:solidFill>
                <a:latin typeface="+mj-lt"/>
              </a:rPr>
              <a:t>(Boers, 2006 in </a:t>
            </a:r>
            <a:r>
              <a:rPr lang="en-US" sz="1200" b="1" dirty="0" err="1">
                <a:solidFill>
                  <a:schemeClr val="tx1">
                    <a:lumMod val="75000"/>
                  </a:schemeClr>
                </a:solidFill>
                <a:latin typeface="+mj-lt"/>
              </a:rPr>
              <a:t>Estaji</a:t>
            </a:r>
            <a:r>
              <a:rPr lang="en-US" sz="1200" b="1" dirty="0">
                <a:solidFill>
                  <a:schemeClr val="tx1">
                    <a:lumMod val="75000"/>
                  </a:schemeClr>
                </a:solidFill>
                <a:latin typeface="+mj-lt"/>
              </a:rPr>
              <a:t> &amp; </a:t>
            </a:r>
            <a:r>
              <a:rPr lang="en-US" sz="1200" b="1" dirty="0" err="1">
                <a:solidFill>
                  <a:schemeClr val="tx1">
                    <a:lumMod val="75000"/>
                  </a:schemeClr>
                </a:solidFill>
                <a:latin typeface="+mj-lt"/>
              </a:rPr>
              <a:t>Montazeri</a:t>
            </a:r>
            <a:r>
              <a:rPr lang="en-US" sz="1200" b="1" dirty="0">
                <a:solidFill>
                  <a:schemeClr val="tx1">
                    <a:lumMod val="75000"/>
                  </a:schemeClr>
                </a:solidFill>
                <a:latin typeface="+mj-lt"/>
              </a:rPr>
              <a:t>, 2022; </a:t>
            </a:r>
            <a:r>
              <a:rPr lang="en-US" sz="1200" b="1" dirty="0" err="1">
                <a:solidFill>
                  <a:schemeClr val="tx1">
                    <a:lumMod val="75000"/>
                  </a:schemeClr>
                </a:solidFill>
                <a:latin typeface="+mj-lt"/>
              </a:rPr>
              <a:t>Vaupot</a:t>
            </a:r>
            <a:r>
              <a:rPr lang="en-US" sz="1200" b="1" dirty="0">
                <a:solidFill>
                  <a:schemeClr val="tx1">
                    <a:lumMod val="75000"/>
                  </a:schemeClr>
                </a:solidFill>
                <a:latin typeface="+mj-lt"/>
              </a:rPr>
              <a:t>, 2021)</a:t>
            </a:r>
            <a:r>
              <a:rPr lang="en-US" sz="2000" b="1" dirty="0">
                <a:solidFill>
                  <a:schemeClr val="tx1">
                    <a:lumMod val="75000"/>
                  </a:schemeClr>
                </a:solidFill>
                <a:latin typeface="+mj-lt"/>
              </a:rPr>
              <a:t>, </a:t>
            </a:r>
            <a:r>
              <a:rPr lang="en-US" sz="2400" b="1" dirty="0">
                <a:solidFill>
                  <a:srgbClr val="002060"/>
                </a:solidFill>
                <a:latin typeface="+mj-lt"/>
              </a:rPr>
              <a:t>Reading</a:t>
            </a:r>
            <a:r>
              <a:rPr lang="en-US" sz="2000" b="1" dirty="0">
                <a:solidFill>
                  <a:schemeClr val="accent5"/>
                </a:solidFill>
                <a:latin typeface="+mj-lt"/>
              </a:rPr>
              <a:t> </a:t>
            </a:r>
            <a:r>
              <a:rPr lang="en-US" sz="1200" b="1" dirty="0">
                <a:solidFill>
                  <a:schemeClr val="tx1">
                    <a:lumMod val="75000"/>
                  </a:schemeClr>
                </a:solidFill>
                <a:latin typeface="+mj-lt"/>
              </a:rPr>
              <a:t>(</a:t>
            </a:r>
            <a:r>
              <a:rPr lang="en-US" sz="1200" b="1" dirty="0" err="1">
                <a:solidFill>
                  <a:schemeClr val="tx1">
                    <a:lumMod val="75000"/>
                  </a:schemeClr>
                </a:solidFill>
                <a:latin typeface="+mj-lt"/>
              </a:rPr>
              <a:t>Hunston</a:t>
            </a:r>
            <a:r>
              <a:rPr lang="en-US" sz="1200" b="1" dirty="0">
                <a:solidFill>
                  <a:schemeClr val="tx1">
                    <a:lumMod val="75000"/>
                  </a:schemeClr>
                </a:solidFill>
                <a:latin typeface="+mj-lt"/>
              </a:rPr>
              <a:t> &amp; Francis, 2000 in </a:t>
            </a:r>
            <a:r>
              <a:rPr lang="en-US" sz="1200" b="1" dirty="0" err="1">
                <a:solidFill>
                  <a:schemeClr val="tx1">
                    <a:lumMod val="75000"/>
                  </a:schemeClr>
                </a:solidFill>
                <a:latin typeface="+mj-lt"/>
              </a:rPr>
              <a:t>Vaupot</a:t>
            </a:r>
            <a:r>
              <a:rPr lang="en-US" sz="1200" b="1" dirty="0">
                <a:solidFill>
                  <a:schemeClr val="tx1">
                    <a:lumMod val="75000"/>
                  </a:schemeClr>
                </a:solidFill>
                <a:latin typeface="+mj-lt"/>
              </a:rPr>
              <a:t>, 2021)</a:t>
            </a:r>
            <a:r>
              <a:rPr lang="en-US" sz="2000" b="1" dirty="0">
                <a:solidFill>
                  <a:schemeClr val="tx1">
                    <a:lumMod val="75000"/>
                  </a:schemeClr>
                </a:solidFill>
                <a:latin typeface="+mj-lt"/>
              </a:rPr>
              <a:t>, </a:t>
            </a:r>
            <a:r>
              <a:rPr lang="en-US" sz="2400" b="1" dirty="0">
                <a:solidFill>
                  <a:schemeClr val="accent5"/>
                </a:solidFill>
                <a:latin typeface="+mj-lt"/>
              </a:rPr>
              <a:t>and </a:t>
            </a:r>
            <a:r>
              <a:rPr lang="en-US" sz="2400" b="1" dirty="0">
                <a:solidFill>
                  <a:srgbClr val="002060"/>
                </a:solidFill>
                <a:latin typeface="+mj-lt"/>
              </a:rPr>
              <a:t>Writing</a:t>
            </a:r>
            <a:r>
              <a:rPr lang="en-US" sz="2400" b="1" dirty="0">
                <a:solidFill>
                  <a:schemeClr val="accent5"/>
                </a:solidFill>
                <a:latin typeface="+mj-lt"/>
              </a:rPr>
              <a:t> </a:t>
            </a:r>
            <a:r>
              <a:rPr lang="en-US" sz="1200" b="1" dirty="0">
                <a:solidFill>
                  <a:schemeClr val="tx1">
                    <a:lumMod val="75000"/>
                  </a:schemeClr>
                </a:solidFill>
                <a:latin typeface="+mj-lt"/>
              </a:rPr>
              <a:t>(Abdi &amp; </a:t>
            </a:r>
            <a:r>
              <a:rPr lang="en-US" sz="1200" b="1" dirty="0" err="1">
                <a:solidFill>
                  <a:schemeClr val="tx1">
                    <a:lumMod val="75000"/>
                  </a:schemeClr>
                </a:solidFill>
                <a:latin typeface="+mj-lt"/>
              </a:rPr>
              <a:t>Ariffin</a:t>
            </a:r>
            <a:r>
              <a:rPr lang="en-US" sz="1200" b="1" dirty="0">
                <a:solidFill>
                  <a:schemeClr val="tx1">
                    <a:lumMod val="75000"/>
                  </a:schemeClr>
                </a:solidFill>
                <a:latin typeface="+mj-lt"/>
              </a:rPr>
              <a:t>, 2020; </a:t>
            </a:r>
            <a:r>
              <a:rPr lang="en-US" sz="1200" b="1" dirty="0" err="1">
                <a:solidFill>
                  <a:schemeClr val="tx1">
                    <a:lumMod val="75000"/>
                  </a:schemeClr>
                </a:solidFill>
                <a:latin typeface="+mj-lt"/>
              </a:rPr>
              <a:t>Vaupot</a:t>
            </a:r>
            <a:r>
              <a:rPr lang="en-US" sz="1200" b="1" dirty="0">
                <a:solidFill>
                  <a:schemeClr val="tx1">
                    <a:lumMod val="75000"/>
                  </a:schemeClr>
                </a:solidFill>
                <a:latin typeface="+mj-lt"/>
              </a:rPr>
              <a:t>, 2021)</a:t>
            </a:r>
            <a:r>
              <a:rPr lang="en-US" sz="2000" b="1" dirty="0">
                <a:solidFill>
                  <a:schemeClr val="tx1">
                    <a:lumMod val="75000"/>
                  </a:schemeClr>
                </a:solidFill>
                <a:latin typeface="+mj-lt"/>
              </a:rPr>
              <a:t> </a:t>
            </a:r>
            <a:r>
              <a:rPr lang="en-US" sz="2400" b="1" dirty="0">
                <a:solidFill>
                  <a:schemeClr val="tx1">
                    <a:lumMod val="75000"/>
                  </a:schemeClr>
                </a:solidFill>
                <a:latin typeface="+mj-lt"/>
              </a:rPr>
              <a:t>even to </a:t>
            </a:r>
            <a:r>
              <a:rPr lang="en-US" sz="2400" b="1" dirty="0">
                <a:solidFill>
                  <a:srgbClr val="002060"/>
                </a:solidFill>
                <a:latin typeface="+mj-lt"/>
              </a:rPr>
              <a:t>translation quality/naturalness </a:t>
            </a:r>
            <a:r>
              <a:rPr lang="en-US" sz="1200" b="1" dirty="0">
                <a:solidFill>
                  <a:schemeClr val="accent5"/>
                </a:solidFill>
                <a:latin typeface="+mj-lt"/>
              </a:rPr>
              <a:t>(Feng, 2020)</a:t>
            </a:r>
            <a:endParaRPr lang="en-US" sz="2000" b="1" dirty="0">
              <a:solidFill>
                <a:schemeClr val="accent5"/>
              </a:solidFill>
              <a:latin typeface="+mj-lt"/>
            </a:endParaRPr>
          </a:p>
          <a:p>
            <a:pPr marL="457200" indent="-457200">
              <a:buAutoNum type="arabicPeriod"/>
            </a:pPr>
            <a:r>
              <a:rPr lang="en-US" sz="2400" b="1" dirty="0">
                <a:solidFill>
                  <a:schemeClr val="tx1">
                    <a:lumMod val="75000"/>
                  </a:schemeClr>
                </a:solidFill>
                <a:latin typeface="+mj-lt"/>
                <a:ea typeface="Calibri" panose="020F0502020204030204" pitchFamily="34" charset="0"/>
              </a:rPr>
              <a:t>Inclusion of collocation in the language teaching curriculum is a must </a:t>
            </a:r>
            <a:r>
              <a:rPr lang="en-US" sz="1200" b="1" dirty="0">
                <a:solidFill>
                  <a:schemeClr val="tx1">
                    <a:lumMod val="75000"/>
                  </a:schemeClr>
                </a:solidFill>
                <a:latin typeface="+mj-lt"/>
                <a:ea typeface="Calibri" panose="020F0502020204030204" pitchFamily="34" charset="0"/>
              </a:rPr>
              <a:t>(Bui, 2021; </a:t>
            </a:r>
            <a:r>
              <a:rPr lang="en-US" sz="1200" b="1" dirty="0" err="1">
                <a:solidFill>
                  <a:schemeClr val="tx1">
                    <a:lumMod val="75000"/>
                  </a:schemeClr>
                </a:solidFill>
                <a:latin typeface="+mj-lt"/>
                <a:ea typeface="Calibri" panose="020F0502020204030204" pitchFamily="34" charset="0"/>
              </a:rPr>
              <a:t>Vaupot</a:t>
            </a:r>
            <a:r>
              <a:rPr lang="en-US" sz="1200" b="1" dirty="0">
                <a:solidFill>
                  <a:schemeClr val="tx1">
                    <a:lumMod val="75000"/>
                  </a:schemeClr>
                </a:solidFill>
                <a:latin typeface="+mj-lt"/>
                <a:ea typeface="Calibri" panose="020F0502020204030204" pitchFamily="34" charset="0"/>
              </a:rPr>
              <a:t>, 2021)</a:t>
            </a:r>
            <a:r>
              <a:rPr lang="en-US" sz="2000" b="1" dirty="0">
                <a:solidFill>
                  <a:schemeClr val="tx1">
                    <a:lumMod val="75000"/>
                  </a:schemeClr>
                </a:solidFill>
                <a:latin typeface="+mj-lt"/>
              </a:rPr>
              <a:t> </a:t>
            </a:r>
          </a:p>
          <a:p>
            <a:pPr marL="457200" indent="-457200">
              <a:buAutoNum type="arabicPeriod"/>
            </a:pPr>
            <a:r>
              <a:rPr lang="en-US" sz="2400" b="1" dirty="0">
                <a:solidFill>
                  <a:schemeClr val="tx1">
                    <a:lumMod val="75000"/>
                  </a:schemeClr>
                </a:solidFill>
                <a:latin typeface="+mj-lt"/>
              </a:rPr>
              <a:t>The importance of  research on collocation is widely acknowledged</a:t>
            </a:r>
            <a:r>
              <a:rPr lang="en-US" sz="2000" b="1" dirty="0">
                <a:solidFill>
                  <a:schemeClr val="tx1">
                    <a:lumMod val="75000"/>
                  </a:schemeClr>
                </a:solidFill>
                <a:latin typeface="+mj-lt"/>
              </a:rPr>
              <a:t> </a:t>
            </a:r>
            <a:r>
              <a:rPr lang="en-US" sz="1200" b="1" dirty="0">
                <a:solidFill>
                  <a:schemeClr val="tx1">
                    <a:lumMod val="75000"/>
                  </a:schemeClr>
                </a:solidFill>
                <a:latin typeface="+mj-lt"/>
              </a:rPr>
              <a:t>(</a:t>
            </a:r>
            <a:r>
              <a:rPr lang="en-US" sz="1200" b="1" dirty="0" err="1">
                <a:solidFill>
                  <a:schemeClr val="tx1">
                    <a:lumMod val="75000"/>
                  </a:schemeClr>
                </a:solidFill>
                <a:latin typeface="+mj-lt"/>
              </a:rPr>
              <a:t>Srdanovic</a:t>
            </a:r>
            <a:r>
              <a:rPr lang="en-US" sz="1200" b="1" dirty="0">
                <a:solidFill>
                  <a:schemeClr val="tx1">
                    <a:lumMod val="75000"/>
                  </a:schemeClr>
                </a:solidFill>
                <a:latin typeface="+mj-lt"/>
              </a:rPr>
              <a:t>, 2014 in </a:t>
            </a:r>
            <a:r>
              <a:rPr lang="en-US" sz="1200" b="1" dirty="0" err="1">
                <a:solidFill>
                  <a:schemeClr val="tx1">
                    <a:lumMod val="75000"/>
                  </a:schemeClr>
                </a:solidFill>
                <a:latin typeface="+mj-lt"/>
              </a:rPr>
              <a:t>Lirong</a:t>
            </a:r>
            <a:r>
              <a:rPr lang="en-US" sz="1200" b="1" dirty="0">
                <a:solidFill>
                  <a:schemeClr val="tx1">
                    <a:lumMod val="75000"/>
                  </a:schemeClr>
                </a:solidFill>
                <a:latin typeface="+mj-lt"/>
              </a:rPr>
              <a:t>, 2022)</a:t>
            </a:r>
            <a:endParaRPr lang="en-US" sz="2000" b="1" dirty="0">
              <a:solidFill>
                <a:schemeClr val="tx1">
                  <a:lumMod val="75000"/>
                </a:schemeClr>
              </a:solidFill>
              <a:latin typeface="+mj-lt"/>
            </a:endParaRPr>
          </a:p>
          <a:p>
            <a:pPr marL="457200" indent="-457200">
              <a:buAutoNum type="arabicPeriod"/>
            </a:pPr>
            <a:r>
              <a:rPr lang="en-US" sz="2400" b="1" dirty="0">
                <a:solidFill>
                  <a:schemeClr val="tx1">
                    <a:lumMod val="75000"/>
                  </a:schemeClr>
                </a:solidFill>
                <a:latin typeface="+mj-lt"/>
              </a:rPr>
              <a:t>Research on Indonesian collocations has been neglected for years.  </a:t>
            </a:r>
          </a:p>
          <a:p>
            <a:pPr marL="457200" indent="-457200">
              <a:buAutoNum type="arabicPeriod"/>
            </a:pPr>
            <a:endParaRPr lang="en-US" sz="2400" dirty="0">
              <a:latin typeface="+mj-lt"/>
            </a:endParaRPr>
          </a:p>
          <a:p>
            <a:endParaRPr lang="en-US" dirty="0"/>
          </a:p>
        </p:txBody>
      </p:sp>
      <p:pic>
        <p:nvPicPr>
          <p:cNvPr id="22" name="Picture Placeholder 21" descr="Person in black skirt and white shirt holding some dandelions">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t="24" b="24"/>
          <a:stretch/>
        </p:blipFill>
        <p:spPr>
          <a:xfrm>
            <a:off x="8049718" y="0"/>
            <a:ext cx="4142281" cy="6018401"/>
          </a:xfrm>
        </p:spPr>
      </p:pic>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r>
              <a:rPr lang="en-US" dirty="0"/>
              <a:t>2024</a:t>
            </a:r>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a:xfrm>
            <a:off x="2333625" y="6464808"/>
            <a:ext cx="6791325" cy="310896"/>
          </a:xfrm>
        </p:spPr>
        <p:txBody>
          <a:bodyPr/>
          <a:lstStyle/>
          <a:p>
            <a:r>
              <a:rPr lang="en-US"/>
              <a:t>Indonesian Collocations: A Contrastive Analysis with English Collocations</a:t>
            </a:r>
            <a:endParaRPr lang="en-US" dirty="0"/>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spTree>
    <p:extLst>
      <p:ext uri="{BB962C8B-B14F-4D97-AF65-F5344CB8AC3E}">
        <p14:creationId xmlns:p14="http://schemas.microsoft.com/office/powerpoint/2010/main" val="343507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D1D6FF-1122-B11D-0CE3-E62BA27376FA}"/>
              </a:ext>
            </a:extLst>
          </p:cNvPr>
          <p:cNvSpPr>
            <a:spLocks noGrp="1"/>
          </p:cNvSpPr>
          <p:nvPr>
            <p:ph type="title"/>
          </p:nvPr>
        </p:nvSpPr>
        <p:spPr>
          <a:xfrm>
            <a:off x="995680" y="228601"/>
            <a:ext cx="10281920" cy="895350"/>
          </a:xfrm>
        </p:spPr>
        <p:txBody>
          <a:bodyPr/>
          <a:lstStyle/>
          <a:p>
            <a:pPr marL="447675" indent="-447675" algn="r"/>
            <a:r>
              <a:rPr lang="en-US" sz="3200" b="1" dirty="0">
                <a:solidFill>
                  <a:srgbClr val="FF0000"/>
                </a:solidFill>
              </a:rPr>
              <a:t>Cont’d</a:t>
            </a:r>
          </a:p>
        </p:txBody>
      </p:sp>
      <p:sp>
        <p:nvSpPr>
          <p:cNvPr id="5" name="Date Placeholder 4">
            <a:extLst>
              <a:ext uri="{FF2B5EF4-FFF2-40B4-BE49-F238E27FC236}">
                <a16:creationId xmlns:a16="http://schemas.microsoft.com/office/drawing/2014/main" id="{623087F1-0A22-4E04-6B3F-B1DDA246A111}"/>
              </a:ext>
            </a:extLst>
          </p:cNvPr>
          <p:cNvSpPr>
            <a:spLocks noGrp="1"/>
          </p:cNvSpPr>
          <p:nvPr>
            <p:ph type="dt" sz="half" idx="10"/>
          </p:nvPr>
        </p:nvSpPr>
        <p:spPr/>
        <p:txBody>
          <a:bodyPr/>
          <a:lstStyle/>
          <a:p>
            <a:r>
              <a:rPr lang="en-US" dirty="0"/>
              <a:t>2024</a:t>
            </a:r>
          </a:p>
        </p:txBody>
      </p:sp>
      <p:sp>
        <p:nvSpPr>
          <p:cNvPr id="7" name="Footer Placeholder 6">
            <a:extLst>
              <a:ext uri="{FF2B5EF4-FFF2-40B4-BE49-F238E27FC236}">
                <a16:creationId xmlns:a16="http://schemas.microsoft.com/office/drawing/2014/main" id="{8FD92B98-444C-00D2-3246-91E7E1BFB673}"/>
              </a:ext>
            </a:extLst>
          </p:cNvPr>
          <p:cNvSpPr>
            <a:spLocks noGrp="1"/>
          </p:cNvSpPr>
          <p:nvPr>
            <p:ph type="ftr" sz="quarter" idx="11"/>
          </p:nvPr>
        </p:nvSpPr>
        <p:spPr>
          <a:xfrm>
            <a:off x="2857501" y="6464808"/>
            <a:ext cx="6696074" cy="310896"/>
          </a:xfrm>
        </p:spPr>
        <p:txBody>
          <a:bodyPr/>
          <a:lstStyle/>
          <a:p>
            <a:r>
              <a:rPr lang="en-US"/>
              <a:t>Indonesian Collocations: A Contrastive Analysis with English Collocations</a:t>
            </a:r>
            <a:endParaRPr lang="en-US" dirty="0"/>
          </a:p>
        </p:txBody>
      </p:sp>
      <p:sp>
        <p:nvSpPr>
          <p:cNvPr id="9" name="Slide Number Placeholder 8">
            <a:extLst>
              <a:ext uri="{FF2B5EF4-FFF2-40B4-BE49-F238E27FC236}">
                <a16:creationId xmlns:a16="http://schemas.microsoft.com/office/drawing/2014/main" id="{CFCF8520-CF3A-DEEA-6A9F-571CC04E7ADA}"/>
              </a:ext>
            </a:extLst>
          </p:cNvPr>
          <p:cNvSpPr>
            <a:spLocks noGrp="1"/>
          </p:cNvSpPr>
          <p:nvPr>
            <p:ph type="sldNum" sz="quarter" idx="12"/>
          </p:nvPr>
        </p:nvSpPr>
        <p:spPr/>
        <p:txBody>
          <a:bodyPr/>
          <a:lstStyle/>
          <a:p>
            <a:fld id="{58FB4751-880F-D840-AAA9-3A15815CC996}" type="slidenum">
              <a:rPr lang="en-US" smtClean="0"/>
              <a:t>4</a:t>
            </a:fld>
            <a:endParaRPr lang="en-US" dirty="0"/>
          </a:p>
        </p:txBody>
      </p:sp>
      <p:sp>
        <p:nvSpPr>
          <p:cNvPr id="3" name="Content Placeholder 2">
            <a:extLst>
              <a:ext uri="{FF2B5EF4-FFF2-40B4-BE49-F238E27FC236}">
                <a16:creationId xmlns:a16="http://schemas.microsoft.com/office/drawing/2014/main" id="{1709FBBA-3C64-262F-3F7C-EC2F488F0BDA}"/>
              </a:ext>
            </a:extLst>
          </p:cNvPr>
          <p:cNvSpPr>
            <a:spLocks noGrp="1"/>
          </p:cNvSpPr>
          <p:nvPr>
            <p:ph idx="1"/>
          </p:nvPr>
        </p:nvSpPr>
        <p:spPr>
          <a:xfrm>
            <a:off x="995680" y="1304925"/>
            <a:ext cx="10281920" cy="4557395"/>
          </a:xfrm>
        </p:spPr>
        <p:txBody>
          <a:bodyPr>
            <a:normAutofit lnSpcReduction="10000"/>
          </a:bodyPr>
          <a:lstStyle/>
          <a:p>
            <a:r>
              <a:rPr lang="en-US" b="1" dirty="0">
                <a:solidFill>
                  <a:srgbClr val="543E34"/>
                </a:solidFill>
                <a:latin typeface="Sagona Book"/>
                <a:ea typeface="Calibri" panose="020F0502020204030204" pitchFamily="34" charset="0"/>
              </a:rPr>
              <a:t>Indonesian journals of linguistics and culture (i.e. </a:t>
            </a:r>
            <a:r>
              <a:rPr lang="en-US" b="1" i="1" dirty="0" err="1">
                <a:solidFill>
                  <a:srgbClr val="543E34"/>
                </a:solidFill>
                <a:latin typeface="Sagona Book"/>
                <a:ea typeface="Calibri" panose="020F0502020204030204" pitchFamily="34" charset="0"/>
              </a:rPr>
              <a:t>Aksara</a:t>
            </a:r>
            <a:r>
              <a:rPr lang="en-US" b="1" i="1" dirty="0">
                <a:solidFill>
                  <a:srgbClr val="543E34"/>
                </a:solidFill>
                <a:latin typeface="Sagona Book"/>
                <a:ea typeface="Calibri" panose="020F0502020204030204" pitchFamily="34" charset="0"/>
              </a:rPr>
              <a:t>, </a:t>
            </a:r>
            <a:r>
              <a:rPr lang="en-US" b="1" i="1" dirty="0" err="1">
                <a:solidFill>
                  <a:srgbClr val="543E34"/>
                </a:solidFill>
                <a:latin typeface="Sagona Book"/>
                <a:ea typeface="Calibri" panose="020F0502020204030204" pitchFamily="34" charset="0"/>
              </a:rPr>
              <a:t>Dialektika</a:t>
            </a:r>
            <a:r>
              <a:rPr lang="en-US" b="1" i="1" dirty="0">
                <a:solidFill>
                  <a:srgbClr val="543E34"/>
                </a:solidFill>
                <a:latin typeface="Sagona Book"/>
                <a:ea typeface="Calibri" panose="020F0502020204030204" pitchFamily="34" charset="0"/>
              </a:rPr>
              <a:t>, </a:t>
            </a:r>
            <a:r>
              <a:rPr lang="en-US" b="1" i="1" dirty="0" err="1">
                <a:solidFill>
                  <a:srgbClr val="543E34"/>
                </a:solidFill>
                <a:latin typeface="Sagona Book"/>
                <a:ea typeface="Calibri" panose="020F0502020204030204" pitchFamily="34" charset="0"/>
              </a:rPr>
              <a:t>Linguistik</a:t>
            </a:r>
            <a:r>
              <a:rPr lang="en-US" b="1" i="1" dirty="0">
                <a:solidFill>
                  <a:srgbClr val="543E34"/>
                </a:solidFill>
                <a:latin typeface="Sagona Book"/>
                <a:ea typeface="Calibri" panose="020F0502020204030204" pitchFamily="34" charset="0"/>
              </a:rPr>
              <a:t> Indonesia, </a:t>
            </a:r>
            <a:r>
              <a:rPr lang="en-US" b="1" i="1" dirty="0" err="1">
                <a:solidFill>
                  <a:srgbClr val="543E34"/>
                </a:solidFill>
                <a:latin typeface="Sagona Book"/>
                <a:ea typeface="Calibri" panose="020F0502020204030204" pitchFamily="34" charset="0"/>
              </a:rPr>
              <a:t>Ranah</a:t>
            </a:r>
            <a:r>
              <a:rPr lang="en-US" b="1" dirty="0">
                <a:solidFill>
                  <a:srgbClr val="543E34"/>
                </a:solidFill>
                <a:latin typeface="Sagona Book"/>
                <a:ea typeface="Calibri" panose="020F0502020204030204" pitchFamily="34" charset="0"/>
              </a:rPr>
              <a:t>, and </a:t>
            </a:r>
            <a:r>
              <a:rPr lang="en-US" b="1" i="1" dirty="0" err="1">
                <a:solidFill>
                  <a:srgbClr val="543E34"/>
                </a:solidFill>
                <a:latin typeface="Sagona Book"/>
                <a:ea typeface="Calibri" panose="020F0502020204030204" pitchFamily="34" charset="0"/>
              </a:rPr>
              <a:t>Wacana</a:t>
            </a:r>
            <a:r>
              <a:rPr lang="en-US" b="1" dirty="0">
                <a:solidFill>
                  <a:srgbClr val="543E34"/>
                </a:solidFill>
                <a:latin typeface="Sagona Book"/>
                <a:ea typeface="Calibri" panose="020F0502020204030204" pitchFamily="34" charset="0"/>
              </a:rPr>
              <a:t>) have not published even one research article about Bahasa Indonesia collocations in the last five years of their publications (2019-2024)</a:t>
            </a:r>
          </a:p>
          <a:p>
            <a:r>
              <a:rPr lang="en-US" b="1" dirty="0">
                <a:latin typeface="+mj-lt"/>
              </a:rPr>
              <a:t>Via the Google search engine, only two articles on the subject are found: </a:t>
            </a:r>
          </a:p>
          <a:p>
            <a:pPr marL="514350" indent="-514350">
              <a:buAutoNum type="arabicPeriod"/>
            </a:pPr>
            <a:r>
              <a:rPr lang="en-US" b="1" dirty="0">
                <a:latin typeface="+mj-lt"/>
              </a:rPr>
              <a:t>Imran et al. (2009) </a:t>
            </a:r>
            <a:r>
              <a:rPr lang="en-US" b="1" dirty="0">
                <a:latin typeface="+mj-lt"/>
                <a:sym typeface="Wingdings" panose="05000000000000000000" pitchFamily="2" charset="2"/>
              </a:rPr>
              <a:t> “</a:t>
            </a:r>
            <a:r>
              <a:rPr lang="en-US" b="1" dirty="0" err="1">
                <a:latin typeface="+mj-lt"/>
                <a:sym typeface="Wingdings" panose="05000000000000000000" pitchFamily="2" charset="2"/>
              </a:rPr>
              <a:t>Kolokasi</a:t>
            </a:r>
            <a:r>
              <a:rPr lang="en-US" b="1" dirty="0">
                <a:latin typeface="+mj-lt"/>
                <a:sym typeface="Wingdings" panose="05000000000000000000" pitchFamily="2" charset="2"/>
              </a:rPr>
              <a:t> Bahasa Indonesia”</a:t>
            </a:r>
          </a:p>
          <a:p>
            <a:pPr marL="514350" indent="-514350">
              <a:buAutoNum type="arabicPeriod"/>
            </a:pPr>
            <a:r>
              <a:rPr lang="en-ID" b="1" dirty="0" err="1">
                <a:latin typeface="+mj-lt"/>
              </a:rPr>
              <a:t>Lirong</a:t>
            </a:r>
            <a:r>
              <a:rPr lang="en-ID" b="1" dirty="0">
                <a:latin typeface="+mj-lt"/>
              </a:rPr>
              <a:t> (2022) </a:t>
            </a:r>
            <a:r>
              <a:rPr lang="en-ID" b="1" dirty="0">
                <a:latin typeface="+mj-lt"/>
                <a:sym typeface="Wingdings" panose="05000000000000000000" pitchFamily="2" charset="2"/>
              </a:rPr>
              <a:t> </a:t>
            </a:r>
            <a:r>
              <a:rPr lang="en-ID" b="1" dirty="0">
                <a:latin typeface="+mj-lt"/>
              </a:rPr>
              <a:t>“</a:t>
            </a:r>
            <a:r>
              <a:rPr lang="en-ID" b="1" dirty="0" err="1">
                <a:latin typeface="+mj-lt"/>
              </a:rPr>
              <a:t>Studi</a:t>
            </a:r>
            <a:r>
              <a:rPr lang="en-ID" b="1" dirty="0">
                <a:latin typeface="+mj-lt"/>
              </a:rPr>
              <a:t> </a:t>
            </a:r>
            <a:r>
              <a:rPr lang="en-ID" b="1" dirty="0" err="1">
                <a:latin typeface="+mj-lt"/>
              </a:rPr>
              <a:t>Bebasis</a:t>
            </a:r>
            <a:r>
              <a:rPr lang="en-ID" b="1" dirty="0">
                <a:latin typeface="+mj-lt"/>
              </a:rPr>
              <a:t> </a:t>
            </a:r>
            <a:r>
              <a:rPr lang="en-ID" b="1" dirty="0" err="1">
                <a:latin typeface="+mj-lt"/>
              </a:rPr>
              <a:t>Korpus</a:t>
            </a:r>
            <a:r>
              <a:rPr lang="en-ID" b="1" dirty="0">
                <a:latin typeface="+mj-lt"/>
              </a:rPr>
              <a:t>: </a:t>
            </a:r>
            <a:r>
              <a:rPr lang="en-ID" b="1" dirty="0" err="1">
                <a:latin typeface="+mj-lt"/>
              </a:rPr>
              <a:t>Perbandingan</a:t>
            </a:r>
            <a:r>
              <a:rPr lang="en-ID" b="1" dirty="0">
                <a:latin typeface="+mj-lt"/>
              </a:rPr>
              <a:t> </a:t>
            </a:r>
            <a:r>
              <a:rPr lang="en-ID" b="1" dirty="0" err="1">
                <a:latin typeface="+mj-lt"/>
              </a:rPr>
              <a:t>Kolokasi</a:t>
            </a:r>
            <a:r>
              <a:rPr lang="en-ID" b="1" dirty="0">
                <a:latin typeface="+mj-lt"/>
              </a:rPr>
              <a:t> dan </a:t>
            </a:r>
            <a:r>
              <a:rPr lang="en-ID" b="1" dirty="0" err="1">
                <a:latin typeface="+mj-lt"/>
              </a:rPr>
              <a:t>Prosodi</a:t>
            </a:r>
            <a:r>
              <a:rPr lang="en-ID" b="1" dirty="0">
                <a:latin typeface="+mj-lt"/>
              </a:rPr>
              <a:t> </a:t>
            </a:r>
            <a:r>
              <a:rPr lang="en-ID" b="1" dirty="0" err="1">
                <a:latin typeface="+mj-lt"/>
              </a:rPr>
              <a:t>Semantik</a:t>
            </a:r>
            <a:r>
              <a:rPr lang="en-ID" b="1" dirty="0">
                <a:latin typeface="+mj-lt"/>
              </a:rPr>
              <a:t> </a:t>
            </a:r>
            <a:r>
              <a:rPr lang="en-ID" b="1" dirty="0" err="1">
                <a:latin typeface="+mj-lt"/>
              </a:rPr>
              <a:t>Sinonim</a:t>
            </a:r>
            <a:r>
              <a:rPr lang="en-ID" b="1" dirty="0">
                <a:latin typeface="+mj-lt"/>
              </a:rPr>
              <a:t> Bahasa Indonesia ‘</a:t>
            </a:r>
            <a:r>
              <a:rPr lang="en-ID" b="1" dirty="0" err="1">
                <a:latin typeface="+mj-lt"/>
              </a:rPr>
              <a:t>Menyebabkan</a:t>
            </a:r>
            <a:r>
              <a:rPr lang="en-ID" b="1" dirty="0">
                <a:latin typeface="+mj-lt"/>
              </a:rPr>
              <a:t>’ dan ‘</a:t>
            </a:r>
            <a:r>
              <a:rPr lang="en-ID" b="1" dirty="0" err="1">
                <a:latin typeface="+mj-lt"/>
              </a:rPr>
              <a:t>Mengakibatkan</a:t>
            </a:r>
            <a:r>
              <a:rPr lang="en-ID" b="1" dirty="0">
                <a:latin typeface="+mj-lt"/>
              </a:rPr>
              <a:t>’ ”</a:t>
            </a:r>
          </a:p>
        </p:txBody>
      </p:sp>
    </p:spTree>
    <p:extLst>
      <p:ext uri="{BB962C8B-B14F-4D97-AF65-F5344CB8AC3E}">
        <p14:creationId xmlns:p14="http://schemas.microsoft.com/office/powerpoint/2010/main" val="169908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1066800" y="533400"/>
            <a:ext cx="10460636" cy="5819775"/>
          </a:xfrm>
        </p:spPr>
        <p:txBody>
          <a:bodyPr/>
          <a:lstStyle/>
          <a:p>
            <a:pPr marL="447675" indent="-447675">
              <a:lnSpc>
                <a:spcPct val="100000"/>
              </a:lnSpc>
            </a:pPr>
            <a:r>
              <a:rPr lang="en-US" b="1" dirty="0">
                <a:solidFill>
                  <a:srgbClr val="002060"/>
                </a:solidFill>
              </a:rPr>
              <a:t>   </a:t>
            </a:r>
            <a:r>
              <a:rPr lang="en-US" sz="3600" b="1" dirty="0">
                <a:solidFill>
                  <a:srgbClr val="002060"/>
                </a:solidFill>
              </a:rPr>
              <a:t>II.</a:t>
            </a:r>
            <a:r>
              <a:rPr lang="en-US" b="1" dirty="0">
                <a:solidFill>
                  <a:srgbClr val="002060"/>
                </a:solidFill>
              </a:rPr>
              <a:t> </a:t>
            </a:r>
            <a:r>
              <a:rPr lang="en-US" sz="3600" b="1" dirty="0">
                <a:solidFill>
                  <a:srgbClr val="002060"/>
                </a:solidFill>
              </a:rPr>
              <a:t>RESEARCH PURPOSES</a:t>
            </a:r>
            <a:r>
              <a:rPr lang="en-US" sz="3600" dirty="0">
                <a:solidFill>
                  <a:srgbClr val="002060"/>
                </a:solidFill>
              </a:rPr>
              <a:t>: </a:t>
            </a:r>
            <a:br>
              <a:rPr lang="en-US" dirty="0"/>
            </a:br>
            <a:r>
              <a:rPr lang="en-US" sz="3200" b="1" dirty="0">
                <a:solidFill>
                  <a:srgbClr val="000000"/>
                </a:solidFill>
              </a:rPr>
              <a:t>1. To map the patterns of Bahasa Indonesia</a:t>
            </a:r>
            <a:br>
              <a:rPr lang="en-US" sz="3200" b="1" dirty="0">
                <a:solidFill>
                  <a:srgbClr val="000000"/>
                </a:solidFill>
              </a:rPr>
            </a:br>
            <a:r>
              <a:rPr lang="en-US" sz="3200" b="1" dirty="0">
                <a:solidFill>
                  <a:srgbClr val="000000"/>
                </a:solidFill>
              </a:rPr>
              <a:t>    collocations, divided into lexical and</a:t>
            </a:r>
            <a:br>
              <a:rPr lang="en-US" sz="3200" b="1" dirty="0">
                <a:solidFill>
                  <a:srgbClr val="000000"/>
                </a:solidFill>
              </a:rPr>
            </a:br>
            <a:r>
              <a:rPr lang="en-US" sz="3200" b="1" dirty="0">
                <a:solidFill>
                  <a:srgbClr val="000000"/>
                </a:solidFill>
              </a:rPr>
              <a:t>    grammatical collocations</a:t>
            </a:r>
            <a:br>
              <a:rPr lang="en-US" sz="3200" b="1" dirty="0">
                <a:solidFill>
                  <a:srgbClr val="000000"/>
                </a:solidFill>
              </a:rPr>
            </a:br>
            <a:r>
              <a:rPr lang="en-US" sz="3200" b="1" dirty="0">
                <a:solidFill>
                  <a:srgbClr val="000000"/>
                </a:solidFill>
              </a:rPr>
              <a:t>2. To reveal the similarities between lexical</a:t>
            </a:r>
            <a:br>
              <a:rPr lang="en-US" sz="3200" b="1" dirty="0">
                <a:solidFill>
                  <a:srgbClr val="000000"/>
                </a:solidFill>
              </a:rPr>
            </a:br>
            <a:r>
              <a:rPr lang="en-US" sz="3200" b="1" dirty="0">
                <a:solidFill>
                  <a:srgbClr val="000000"/>
                </a:solidFill>
              </a:rPr>
              <a:t>    and grammatical collocations of Bahasa </a:t>
            </a:r>
            <a:br>
              <a:rPr lang="en-US" sz="3200" b="1" dirty="0">
                <a:solidFill>
                  <a:srgbClr val="000000"/>
                </a:solidFill>
              </a:rPr>
            </a:br>
            <a:r>
              <a:rPr lang="en-US" sz="3200" b="1" dirty="0">
                <a:solidFill>
                  <a:srgbClr val="000000"/>
                </a:solidFill>
              </a:rPr>
              <a:t>    Indonesia and those of English</a:t>
            </a:r>
            <a:br>
              <a:rPr lang="en-US" sz="3200" b="1" dirty="0">
                <a:solidFill>
                  <a:srgbClr val="000000"/>
                </a:solidFill>
              </a:rPr>
            </a:br>
            <a:r>
              <a:rPr lang="en-US" sz="3200" b="1" dirty="0">
                <a:solidFill>
                  <a:srgbClr val="000000"/>
                </a:solidFill>
              </a:rPr>
              <a:t>3. To show the uniqueness of Bahasa</a:t>
            </a:r>
            <a:br>
              <a:rPr lang="en-US" sz="3200" b="1" dirty="0">
                <a:solidFill>
                  <a:srgbClr val="000000"/>
                </a:solidFill>
              </a:rPr>
            </a:br>
            <a:r>
              <a:rPr lang="en-US" sz="3200" b="1" dirty="0">
                <a:solidFill>
                  <a:srgbClr val="000000"/>
                </a:solidFill>
              </a:rPr>
              <a:t>    Indonesia collocations</a:t>
            </a:r>
            <a:br>
              <a:rPr lang="en-US" sz="3600" b="1" dirty="0">
                <a:solidFill>
                  <a:srgbClr val="000000"/>
                </a:solidFill>
              </a:rPr>
            </a:br>
            <a:r>
              <a:rPr lang="en-US" sz="3600" b="1" dirty="0">
                <a:solidFill>
                  <a:srgbClr val="000000"/>
                </a:solidFill>
              </a:rPr>
              <a:t>     									      </a:t>
            </a:r>
            <a:r>
              <a:rPr lang="en-US" sz="1600" b="1" dirty="0">
                <a:solidFill>
                  <a:schemeClr val="tx1">
                    <a:lumMod val="75000"/>
                  </a:schemeClr>
                </a:solidFill>
              </a:rPr>
              <a:t>5 </a:t>
            </a:r>
            <a:endParaRPr lang="en-US" sz="3600" b="1" dirty="0">
              <a:solidFill>
                <a:schemeClr val="tx1">
                  <a:lumMod val="75000"/>
                </a:schemeClr>
              </a:solidFill>
            </a:endParaRPr>
          </a:p>
        </p:txBody>
      </p:sp>
    </p:spTree>
    <p:extLst>
      <p:ext uri="{BB962C8B-B14F-4D97-AF65-F5344CB8AC3E}">
        <p14:creationId xmlns:p14="http://schemas.microsoft.com/office/powerpoint/2010/main" val="52000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a:xfrm>
            <a:off x="1249680" y="396240"/>
            <a:ext cx="9872472" cy="682752"/>
          </a:xfrm>
        </p:spPr>
        <p:txBody>
          <a:bodyPr/>
          <a:lstStyle/>
          <a:p>
            <a:r>
              <a:rPr lang="en-US" b="1" dirty="0">
                <a:solidFill>
                  <a:srgbClr val="002060"/>
                </a:solidFill>
              </a:rPr>
              <a:t>III. LITERATURE REVIEW</a:t>
            </a:r>
          </a:p>
        </p:txBody>
      </p:sp>
      <p:sp>
        <p:nvSpPr>
          <p:cNvPr id="4" name="Date Placeholder 3">
            <a:extLst>
              <a:ext uri="{FF2B5EF4-FFF2-40B4-BE49-F238E27FC236}">
                <a16:creationId xmlns:a16="http://schemas.microsoft.com/office/drawing/2014/main" id="{D74CC35A-169D-2E87-6515-5E6B9D8F47EF}"/>
              </a:ext>
            </a:extLst>
          </p:cNvPr>
          <p:cNvSpPr>
            <a:spLocks noGrp="1"/>
          </p:cNvSpPr>
          <p:nvPr>
            <p:ph type="dt" sz="half" idx="10"/>
          </p:nvPr>
        </p:nvSpPr>
        <p:spPr/>
        <p:txBody>
          <a:bodyPr/>
          <a:lstStyle/>
          <a:p>
            <a:r>
              <a:rPr lang="en-US" dirty="0"/>
              <a:t>2024</a:t>
            </a:r>
          </a:p>
        </p:txBody>
      </p:sp>
      <p:sp>
        <p:nvSpPr>
          <p:cNvPr id="6" name="Footer Placeholder 5">
            <a:extLst>
              <a:ext uri="{FF2B5EF4-FFF2-40B4-BE49-F238E27FC236}">
                <a16:creationId xmlns:a16="http://schemas.microsoft.com/office/drawing/2014/main" id="{8F9C73CF-CD73-39D0-D208-17D75BEB817B}"/>
              </a:ext>
            </a:extLst>
          </p:cNvPr>
          <p:cNvSpPr>
            <a:spLocks noGrp="1"/>
          </p:cNvSpPr>
          <p:nvPr>
            <p:ph type="ftr" sz="quarter" idx="11"/>
          </p:nvPr>
        </p:nvSpPr>
        <p:spPr>
          <a:xfrm>
            <a:off x="2486026" y="6464808"/>
            <a:ext cx="6619874" cy="310896"/>
          </a:xfrm>
        </p:spPr>
        <p:txBody>
          <a:bodyPr/>
          <a:lstStyle/>
          <a:p>
            <a:r>
              <a:rPr lang="en-US"/>
              <a:t>Indonesian Collocations: A Contrastive Analysis with English Collocations</a:t>
            </a:r>
            <a:endParaRPr lang="en-US" dirty="0"/>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6</a:t>
            </a:fld>
            <a:endParaRPr lang="en-US" dirty="0"/>
          </a:p>
        </p:txBody>
      </p:sp>
      <p:sp>
        <p:nvSpPr>
          <p:cNvPr id="5" name="Content Placeholder 4">
            <a:extLst>
              <a:ext uri="{FF2B5EF4-FFF2-40B4-BE49-F238E27FC236}">
                <a16:creationId xmlns:a16="http://schemas.microsoft.com/office/drawing/2014/main" id="{EBF43B2F-18F7-BB6E-DFA7-0DD841C22583}"/>
              </a:ext>
            </a:extLst>
          </p:cNvPr>
          <p:cNvSpPr>
            <a:spLocks noGrp="1"/>
          </p:cNvSpPr>
          <p:nvPr>
            <p:ph idx="1"/>
          </p:nvPr>
        </p:nvSpPr>
        <p:spPr>
          <a:xfrm>
            <a:off x="1249680" y="1523999"/>
            <a:ext cx="9872472" cy="4408805"/>
          </a:xfrm>
        </p:spPr>
        <p:txBody>
          <a:bodyPr>
            <a:noAutofit/>
          </a:bodyPr>
          <a:lstStyle/>
          <a:p>
            <a:pPr marL="0" indent="0">
              <a:buNone/>
            </a:pPr>
            <a:r>
              <a:rPr lang="en-US" sz="3200" b="1" dirty="0">
                <a:solidFill>
                  <a:schemeClr val="accent2">
                    <a:lumMod val="75000"/>
                  </a:schemeClr>
                </a:solidFill>
                <a:latin typeface="+mj-lt"/>
              </a:rPr>
              <a:t>A. Definition of Collocation:</a:t>
            </a:r>
          </a:p>
          <a:p>
            <a:pPr marL="514350" indent="-514350">
              <a:buAutoNum type="arabicParenBoth"/>
            </a:pPr>
            <a:r>
              <a:rPr lang="en-US" b="1" dirty="0">
                <a:solidFill>
                  <a:srgbClr val="000000"/>
                </a:solidFill>
                <a:latin typeface="+mj-lt"/>
              </a:rPr>
              <a:t>frequently co-occurring word combinations with a high strength of association </a:t>
            </a:r>
            <a:r>
              <a:rPr lang="en-US" sz="1400" b="1" dirty="0">
                <a:solidFill>
                  <a:srgbClr val="000000"/>
                </a:solidFill>
                <a:latin typeface="+mj-lt"/>
              </a:rPr>
              <a:t>(</a:t>
            </a:r>
            <a:r>
              <a:rPr lang="en-US" sz="1400" b="1" dirty="0" err="1">
                <a:solidFill>
                  <a:srgbClr val="000000"/>
                </a:solidFill>
                <a:latin typeface="+mj-lt"/>
              </a:rPr>
              <a:t>Garibyan</a:t>
            </a:r>
            <a:r>
              <a:rPr lang="en-US" sz="1400" b="1" dirty="0">
                <a:solidFill>
                  <a:srgbClr val="000000"/>
                </a:solidFill>
                <a:latin typeface="+mj-lt"/>
              </a:rPr>
              <a:t> et al., 2022)</a:t>
            </a:r>
            <a:r>
              <a:rPr lang="en-ID" b="1" dirty="0">
                <a:solidFill>
                  <a:srgbClr val="000000"/>
                </a:solidFill>
                <a:latin typeface="+mj-lt"/>
              </a:rPr>
              <a:t>. </a:t>
            </a:r>
          </a:p>
          <a:p>
            <a:pPr marL="514350" indent="-514350">
              <a:buAutoNum type="arabicParenBoth"/>
            </a:pPr>
            <a:r>
              <a:rPr lang="en-US" b="1" dirty="0">
                <a:solidFill>
                  <a:srgbClr val="000000"/>
                </a:solidFill>
                <a:latin typeface="+mj-lt"/>
              </a:rPr>
              <a:t>a combination of words in a language that happens very often and more frequently than would happen by chance </a:t>
            </a:r>
            <a:r>
              <a:rPr lang="en-US" sz="1400" b="1" dirty="0">
                <a:solidFill>
                  <a:srgbClr val="000000"/>
                </a:solidFill>
                <a:latin typeface="+mj-lt"/>
              </a:rPr>
              <a:t>(Oxford Learner's Dictionaries)</a:t>
            </a:r>
            <a:r>
              <a:rPr lang="en-ID" b="1" dirty="0">
                <a:solidFill>
                  <a:srgbClr val="000000"/>
                </a:solidFill>
                <a:latin typeface="+mj-lt"/>
              </a:rPr>
              <a:t>.</a:t>
            </a:r>
          </a:p>
          <a:p>
            <a:pPr marL="514350" indent="-514350">
              <a:buAutoNum type="arabicParenBoth"/>
            </a:pPr>
            <a:r>
              <a:rPr lang="en-ID" b="1" dirty="0">
                <a:solidFill>
                  <a:srgbClr val="000000"/>
                </a:solidFill>
                <a:latin typeface="+mj-lt"/>
              </a:rPr>
              <a:t>a co-occurrence of two words or more that are semantically associative, sound natural, and shape an acceptable term or a standard language structure. </a:t>
            </a:r>
          </a:p>
        </p:txBody>
      </p:sp>
    </p:spTree>
    <p:extLst>
      <p:ext uri="{BB962C8B-B14F-4D97-AF65-F5344CB8AC3E}">
        <p14:creationId xmlns:p14="http://schemas.microsoft.com/office/powerpoint/2010/main" val="2752853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a:xfrm>
            <a:off x="962024" y="295275"/>
            <a:ext cx="10334626" cy="1542669"/>
          </a:xfrm>
        </p:spPr>
        <p:txBody>
          <a:bodyPr/>
          <a:lstStyle/>
          <a:p>
            <a:r>
              <a:rPr lang="en-US" sz="4000" b="1" dirty="0">
                <a:solidFill>
                  <a:schemeClr val="accent1">
                    <a:lumMod val="25000"/>
                  </a:schemeClr>
                </a:solidFill>
              </a:rPr>
              <a:t>B. The Categories of Collocation</a:t>
            </a:r>
            <a:br>
              <a:rPr lang="en-US" dirty="0"/>
            </a:br>
            <a:r>
              <a:rPr lang="en-US" sz="2400" b="1" dirty="0">
                <a:solidFill>
                  <a:srgbClr val="002060"/>
                </a:solidFill>
              </a:rPr>
              <a:t>Based on the word class that builds it, collocation is divided into two major categories with their own respective sub-types </a:t>
            </a:r>
            <a:r>
              <a:rPr lang="en-US" sz="1400" b="1" dirty="0">
                <a:solidFill>
                  <a:srgbClr val="002060"/>
                </a:solidFill>
              </a:rPr>
              <a:t>(Benson et al., 2009 slightly adapted as suggested by </a:t>
            </a:r>
            <a:r>
              <a:rPr lang="en-US" sz="1400" b="1" dirty="0" err="1">
                <a:solidFill>
                  <a:srgbClr val="002060"/>
                </a:solidFill>
              </a:rPr>
              <a:t>Mahvelati</a:t>
            </a:r>
            <a:r>
              <a:rPr lang="en-US" sz="1400" b="1" dirty="0">
                <a:solidFill>
                  <a:srgbClr val="002060"/>
                </a:solidFill>
              </a:rPr>
              <a:t> &amp; </a:t>
            </a:r>
            <a:r>
              <a:rPr lang="en-US" sz="1400" b="1" dirty="0" err="1">
                <a:solidFill>
                  <a:srgbClr val="002060"/>
                </a:solidFill>
              </a:rPr>
              <a:t>Mukundan</a:t>
            </a:r>
            <a:r>
              <a:rPr lang="en-US" sz="1400" b="1" dirty="0">
                <a:solidFill>
                  <a:srgbClr val="002060"/>
                </a:solidFill>
              </a:rPr>
              <a:t>, 2012; </a:t>
            </a:r>
            <a:r>
              <a:rPr lang="en-US" sz="1400" b="1" dirty="0" err="1">
                <a:solidFill>
                  <a:srgbClr val="002060"/>
                </a:solidFill>
              </a:rPr>
              <a:t>Saudin</a:t>
            </a:r>
            <a:r>
              <a:rPr lang="en-US" sz="1400" b="1" dirty="0">
                <a:solidFill>
                  <a:srgbClr val="002060"/>
                </a:solidFill>
              </a:rPr>
              <a:t> et al., 2017)</a:t>
            </a:r>
            <a:r>
              <a:rPr lang="en-US" sz="2400" b="1" dirty="0">
                <a:solidFill>
                  <a:srgbClr val="002060"/>
                </a:solidFill>
              </a:rPr>
              <a:t> as follows:</a:t>
            </a:r>
            <a:endParaRPr lang="en-US" b="1" dirty="0">
              <a:solidFill>
                <a:srgbClr val="002060"/>
              </a:solidFill>
            </a:endParaRPr>
          </a:p>
        </p:txBody>
      </p:sp>
      <p:sp>
        <p:nvSpPr>
          <p:cNvPr id="3" name="Text Placeholder 2">
            <a:extLst>
              <a:ext uri="{FF2B5EF4-FFF2-40B4-BE49-F238E27FC236}">
                <a16:creationId xmlns:a16="http://schemas.microsoft.com/office/drawing/2014/main" id="{62F50689-D84C-7977-0A2B-2F0FFFB2014E}"/>
              </a:ext>
            </a:extLst>
          </p:cNvPr>
          <p:cNvSpPr>
            <a:spLocks noGrp="1"/>
          </p:cNvSpPr>
          <p:nvPr>
            <p:ph type="body" idx="1"/>
          </p:nvPr>
        </p:nvSpPr>
        <p:spPr>
          <a:xfrm>
            <a:off x="828674" y="1947672"/>
            <a:ext cx="6212206" cy="402336"/>
          </a:xfrm>
        </p:spPr>
        <p:txBody>
          <a:bodyPr>
            <a:noAutofit/>
          </a:bodyPr>
          <a:lstStyle/>
          <a:p>
            <a:r>
              <a:rPr lang="en-US" sz="2400" b="1" dirty="0">
                <a:solidFill>
                  <a:schemeClr val="tx1">
                    <a:lumMod val="50000"/>
                  </a:schemeClr>
                </a:solidFill>
                <a:latin typeface="+mj-lt"/>
              </a:rPr>
              <a:t>(1) LEXICAL COLLOCATION</a:t>
            </a:r>
          </a:p>
        </p:txBody>
      </p:sp>
      <p:sp>
        <p:nvSpPr>
          <p:cNvPr id="4" name="Content Placeholder 3">
            <a:extLst>
              <a:ext uri="{FF2B5EF4-FFF2-40B4-BE49-F238E27FC236}">
                <a16:creationId xmlns:a16="http://schemas.microsoft.com/office/drawing/2014/main" id="{45A9ECAA-48CB-8CE7-4844-AA2C77D9E359}"/>
              </a:ext>
            </a:extLst>
          </p:cNvPr>
          <p:cNvSpPr>
            <a:spLocks noGrp="1"/>
          </p:cNvSpPr>
          <p:nvPr>
            <p:ph sz="half" idx="2"/>
          </p:nvPr>
        </p:nvSpPr>
        <p:spPr>
          <a:xfrm>
            <a:off x="962024" y="2350008"/>
            <a:ext cx="10653903" cy="3959352"/>
          </a:xfrm>
        </p:spPr>
        <p:txBody>
          <a:bodyPr>
            <a:normAutofit/>
          </a:bodyPr>
          <a:lstStyle/>
          <a:p>
            <a:pPr marL="342900" indent="-342900">
              <a:buAutoNum type="arabicPeriod"/>
            </a:pPr>
            <a:r>
              <a:rPr lang="en-US" sz="2500" b="1" dirty="0">
                <a:solidFill>
                  <a:schemeClr val="tx1">
                    <a:lumMod val="50000"/>
                  </a:schemeClr>
                </a:solidFill>
                <a:latin typeface="+mj-lt"/>
              </a:rPr>
              <a:t>Verb + Noun: </a:t>
            </a:r>
            <a:r>
              <a:rPr lang="en-US" sz="2500" b="1" i="1" dirty="0">
                <a:solidFill>
                  <a:schemeClr val="tx1">
                    <a:lumMod val="50000"/>
                  </a:schemeClr>
                </a:solidFill>
                <a:latin typeface="+mj-lt"/>
              </a:rPr>
              <a:t>make mistakes, do damage, draw a conclusion;  </a:t>
            </a:r>
          </a:p>
          <a:p>
            <a:pPr marL="342900" indent="-342900">
              <a:buAutoNum type="arabicPeriod"/>
            </a:pPr>
            <a:r>
              <a:rPr lang="en-US" sz="2500" b="1" dirty="0">
                <a:solidFill>
                  <a:schemeClr val="tx1">
                    <a:lumMod val="50000"/>
                  </a:schemeClr>
                </a:solidFill>
                <a:latin typeface="+mj-lt"/>
              </a:rPr>
              <a:t>Adjective + Noun: </a:t>
            </a:r>
            <a:r>
              <a:rPr lang="en-US" sz="2500" b="1" i="1" dirty="0">
                <a:solidFill>
                  <a:schemeClr val="tx1">
                    <a:lumMod val="50000"/>
                  </a:schemeClr>
                </a:solidFill>
                <a:latin typeface="+mj-lt"/>
              </a:rPr>
              <a:t>strong wind, fast food, heavy rain;</a:t>
            </a:r>
          </a:p>
          <a:p>
            <a:pPr marL="342900" indent="-342900">
              <a:buAutoNum type="arabicPeriod"/>
            </a:pPr>
            <a:r>
              <a:rPr lang="en-US" sz="2500" b="1" dirty="0">
                <a:solidFill>
                  <a:schemeClr val="tx1">
                    <a:lumMod val="50000"/>
                  </a:schemeClr>
                </a:solidFill>
                <a:latin typeface="+mj-lt"/>
              </a:rPr>
              <a:t>Noun + Noun </a:t>
            </a:r>
            <a:r>
              <a:rPr lang="en-US" sz="2500" b="1" i="1" dirty="0">
                <a:solidFill>
                  <a:schemeClr val="tx1">
                    <a:lumMod val="50000"/>
                  </a:schemeClr>
                </a:solidFill>
                <a:latin typeface="+mj-lt"/>
              </a:rPr>
              <a:t>traffic accident, human resources, a drop of water,  </a:t>
            </a:r>
          </a:p>
          <a:p>
            <a:pPr marL="0" indent="0">
              <a:buNone/>
            </a:pPr>
            <a:r>
              <a:rPr lang="en-US" sz="2500" b="1" i="1" dirty="0">
                <a:solidFill>
                  <a:schemeClr val="tx1">
                    <a:lumMod val="50000"/>
                  </a:schemeClr>
                </a:solidFill>
                <a:latin typeface="+mj-lt"/>
              </a:rPr>
              <a:t>    a flock of birds</a:t>
            </a:r>
            <a:r>
              <a:rPr lang="en-US" sz="2500" b="1" dirty="0">
                <a:solidFill>
                  <a:schemeClr val="tx1">
                    <a:lumMod val="50000"/>
                  </a:schemeClr>
                </a:solidFill>
                <a:latin typeface="+mj-lt"/>
              </a:rPr>
              <a:t>;</a:t>
            </a:r>
          </a:p>
          <a:p>
            <a:pPr marL="0" indent="0">
              <a:buNone/>
            </a:pPr>
            <a:r>
              <a:rPr lang="en-US" sz="2500" b="1" dirty="0">
                <a:solidFill>
                  <a:schemeClr val="tx1">
                    <a:lumMod val="50000"/>
                  </a:schemeClr>
                </a:solidFill>
                <a:latin typeface="+mj-lt"/>
              </a:rPr>
              <a:t>4. Verb + Adverb: </a:t>
            </a:r>
            <a:r>
              <a:rPr lang="en-US" sz="2500" b="1" i="1" dirty="0">
                <a:solidFill>
                  <a:schemeClr val="tx1">
                    <a:lumMod val="50000"/>
                  </a:schemeClr>
                </a:solidFill>
                <a:latin typeface="+mj-lt"/>
              </a:rPr>
              <a:t>laugh merrily, rain heavily, argue heatedly;</a:t>
            </a:r>
          </a:p>
          <a:p>
            <a:pPr marL="0" indent="0">
              <a:buNone/>
            </a:pPr>
            <a:r>
              <a:rPr lang="en-US" sz="2500" b="1" i="1" dirty="0">
                <a:solidFill>
                  <a:schemeClr val="tx1">
                    <a:lumMod val="50000"/>
                  </a:schemeClr>
                </a:solidFill>
                <a:latin typeface="+mj-lt"/>
              </a:rPr>
              <a:t>5. </a:t>
            </a:r>
            <a:r>
              <a:rPr lang="en-US" sz="2500" b="1" dirty="0">
                <a:solidFill>
                  <a:schemeClr val="tx1">
                    <a:lumMod val="50000"/>
                  </a:schemeClr>
                </a:solidFill>
                <a:latin typeface="+mj-lt"/>
              </a:rPr>
              <a:t>Adverb + Adjective: </a:t>
            </a:r>
            <a:r>
              <a:rPr lang="en-US" sz="2500" b="1" i="1" dirty="0">
                <a:solidFill>
                  <a:schemeClr val="tx1">
                    <a:lumMod val="50000"/>
                  </a:schemeClr>
                </a:solidFill>
                <a:latin typeface="+mj-lt"/>
              </a:rPr>
              <a:t>strikingly different, wide awake, truly mad;</a:t>
            </a:r>
          </a:p>
          <a:p>
            <a:pPr marL="0" indent="0">
              <a:buNone/>
            </a:pPr>
            <a:r>
              <a:rPr lang="en-US" sz="2500" b="1" i="1" dirty="0">
                <a:solidFill>
                  <a:schemeClr val="tx1">
                    <a:lumMod val="50000"/>
                  </a:schemeClr>
                </a:solidFill>
                <a:latin typeface="+mj-lt"/>
              </a:rPr>
              <a:t>6. </a:t>
            </a:r>
            <a:r>
              <a:rPr lang="en-US" sz="2500" b="1" dirty="0">
                <a:solidFill>
                  <a:schemeClr val="tx1">
                    <a:lumMod val="50000"/>
                  </a:schemeClr>
                </a:solidFill>
                <a:latin typeface="+mj-lt"/>
              </a:rPr>
              <a:t>Noun + Verb: </a:t>
            </a:r>
            <a:r>
              <a:rPr lang="en-US" sz="2500" b="1" i="1" dirty="0">
                <a:solidFill>
                  <a:schemeClr val="tx1">
                    <a:lumMod val="50000"/>
                  </a:schemeClr>
                </a:solidFill>
                <a:latin typeface="+mj-lt"/>
              </a:rPr>
              <a:t>doctors diagnose, a baby cries, a dog barks</a:t>
            </a:r>
            <a:r>
              <a:rPr lang="en-US" sz="2500" b="1" dirty="0">
                <a:solidFill>
                  <a:schemeClr val="tx1">
                    <a:lumMod val="50000"/>
                  </a:schemeClr>
                </a:solidFill>
                <a:latin typeface="+mj-lt"/>
              </a:rPr>
              <a:t>;</a:t>
            </a:r>
          </a:p>
          <a:p>
            <a:pPr marL="0" indent="0">
              <a:buNone/>
            </a:pPr>
            <a:r>
              <a:rPr lang="en-US" sz="2500" b="1" dirty="0">
                <a:solidFill>
                  <a:schemeClr val="tx1">
                    <a:lumMod val="50000"/>
                  </a:schemeClr>
                </a:solidFill>
                <a:latin typeface="+mj-lt"/>
              </a:rPr>
              <a:t>7. Verb + Adjective: </a:t>
            </a:r>
            <a:r>
              <a:rPr lang="en-US" sz="2500" b="1" i="1" dirty="0">
                <a:solidFill>
                  <a:schemeClr val="tx1">
                    <a:lumMod val="50000"/>
                  </a:schemeClr>
                </a:solidFill>
                <a:latin typeface="+mj-lt"/>
              </a:rPr>
              <a:t>turn grey, go blind, keep clean</a:t>
            </a:r>
            <a:r>
              <a:rPr lang="en-US" sz="1400" b="1" dirty="0">
                <a:solidFill>
                  <a:schemeClr val="tx1">
                    <a:lumMod val="50000"/>
                  </a:schemeClr>
                </a:solidFill>
                <a:latin typeface="+mj-lt"/>
              </a:rPr>
              <a:t>)</a:t>
            </a:r>
            <a:r>
              <a:rPr lang="en-US" sz="2800" b="1" dirty="0">
                <a:solidFill>
                  <a:schemeClr val="tx1">
                    <a:lumMod val="50000"/>
                  </a:schemeClr>
                </a:solidFill>
                <a:latin typeface="+mj-lt"/>
              </a:rPr>
              <a:t>.</a:t>
            </a:r>
            <a:endParaRPr lang="en-US" sz="2800" b="1" dirty="0">
              <a:latin typeface="+mj-lt"/>
            </a:endParaRPr>
          </a:p>
          <a:p>
            <a:pPr marL="342900" indent="-342900">
              <a:buAutoNum type="arabicPeriod"/>
            </a:pPr>
            <a:endParaRPr lang="en-US" sz="2000" dirty="0"/>
          </a:p>
        </p:txBody>
      </p:sp>
      <p:sp>
        <p:nvSpPr>
          <p:cNvPr id="8" name="Date Placeholder 7">
            <a:extLst>
              <a:ext uri="{FF2B5EF4-FFF2-40B4-BE49-F238E27FC236}">
                <a16:creationId xmlns:a16="http://schemas.microsoft.com/office/drawing/2014/main" id="{3B8B492D-0778-C859-9200-08161ABEBFE5}"/>
              </a:ext>
            </a:extLst>
          </p:cNvPr>
          <p:cNvSpPr>
            <a:spLocks noGrp="1"/>
          </p:cNvSpPr>
          <p:nvPr>
            <p:ph type="dt" sz="half" idx="10"/>
          </p:nvPr>
        </p:nvSpPr>
        <p:spPr/>
        <p:txBody>
          <a:bodyPr/>
          <a:lstStyle/>
          <a:p>
            <a:r>
              <a:rPr lang="en-US" dirty="0"/>
              <a:t>2024</a:t>
            </a:r>
          </a:p>
        </p:txBody>
      </p:sp>
      <p:sp>
        <p:nvSpPr>
          <p:cNvPr id="9" name="Footer Placeholder 8">
            <a:extLst>
              <a:ext uri="{FF2B5EF4-FFF2-40B4-BE49-F238E27FC236}">
                <a16:creationId xmlns:a16="http://schemas.microsoft.com/office/drawing/2014/main" id="{B1185DEE-1419-7DB6-949B-929195894BC8}"/>
              </a:ext>
            </a:extLst>
          </p:cNvPr>
          <p:cNvSpPr>
            <a:spLocks noGrp="1"/>
          </p:cNvSpPr>
          <p:nvPr>
            <p:ph type="ftr" sz="quarter" idx="11"/>
          </p:nvPr>
        </p:nvSpPr>
        <p:spPr>
          <a:xfrm>
            <a:off x="2714625" y="6464808"/>
            <a:ext cx="7000875" cy="310896"/>
          </a:xfrm>
        </p:spPr>
        <p:txBody>
          <a:bodyPr/>
          <a:lstStyle/>
          <a:p>
            <a:r>
              <a:rPr lang="en-US"/>
              <a:t>Indonesian Collocations: A Contrastive Analysis with English Collocations</a:t>
            </a:r>
            <a:endParaRPr lang="en-US" dirty="0"/>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7</a:t>
            </a:fld>
            <a:endParaRPr lang="en-US" dirty="0"/>
          </a:p>
        </p:txBody>
      </p:sp>
    </p:spTree>
    <p:extLst>
      <p:ext uri="{BB962C8B-B14F-4D97-AF65-F5344CB8AC3E}">
        <p14:creationId xmlns:p14="http://schemas.microsoft.com/office/powerpoint/2010/main" val="275960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DC31-1488-8091-935A-1B03A14A5CD8}"/>
              </a:ext>
            </a:extLst>
          </p:cNvPr>
          <p:cNvSpPr>
            <a:spLocks noGrp="1"/>
          </p:cNvSpPr>
          <p:nvPr>
            <p:ph type="title"/>
          </p:nvPr>
        </p:nvSpPr>
        <p:spPr>
          <a:xfrm>
            <a:off x="995680" y="457200"/>
            <a:ext cx="10210800" cy="1101344"/>
          </a:xfrm>
        </p:spPr>
        <p:txBody>
          <a:bodyPr/>
          <a:lstStyle/>
          <a:p>
            <a:r>
              <a:rPr lang="en-US" sz="4400" b="1" dirty="0">
                <a:solidFill>
                  <a:srgbClr val="002060"/>
                </a:solidFill>
              </a:rPr>
              <a:t>(2) Grammatical Collocation</a:t>
            </a:r>
          </a:p>
        </p:txBody>
      </p:sp>
      <p:sp>
        <p:nvSpPr>
          <p:cNvPr id="3" name="Text Placeholder 2">
            <a:extLst>
              <a:ext uri="{FF2B5EF4-FFF2-40B4-BE49-F238E27FC236}">
                <a16:creationId xmlns:a16="http://schemas.microsoft.com/office/drawing/2014/main" id="{62F50689-D84C-7977-0A2B-2F0FFFB2014E}"/>
              </a:ext>
            </a:extLst>
          </p:cNvPr>
          <p:cNvSpPr>
            <a:spLocks noGrp="1"/>
          </p:cNvSpPr>
          <p:nvPr>
            <p:ph type="body" idx="1"/>
          </p:nvPr>
        </p:nvSpPr>
        <p:spPr>
          <a:xfrm>
            <a:off x="738632" y="1947672"/>
            <a:ext cx="10701528" cy="4128008"/>
          </a:xfrm>
        </p:spPr>
        <p:txBody>
          <a:bodyPr>
            <a:normAutofit/>
          </a:bodyPr>
          <a:lstStyle/>
          <a:p>
            <a:r>
              <a:rPr lang="en-US" dirty="0"/>
              <a:t> </a:t>
            </a:r>
            <a:endParaRPr lang="en-US" sz="2400" b="1"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a:p>
            <a:pPr marL="457200" indent="-457200">
              <a:buAutoNum type="alphaUcPeriod"/>
            </a:pPr>
            <a:endParaRPr lang="en-US" dirty="0"/>
          </a:p>
        </p:txBody>
      </p:sp>
      <p:sp>
        <p:nvSpPr>
          <p:cNvPr id="4" name="Content Placeholder 3">
            <a:extLst>
              <a:ext uri="{FF2B5EF4-FFF2-40B4-BE49-F238E27FC236}">
                <a16:creationId xmlns:a16="http://schemas.microsoft.com/office/drawing/2014/main" id="{45A9ECAA-48CB-8CE7-4844-AA2C77D9E359}"/>
              </a:ext>
            </a:extLst>
          </p:cNvPr>
          <p:cNvSpPr>
            <a:spLocks noGrp="1"/>
          </p:cNvSpPr>
          <p:nvPr>
            <p:ph sz="half" idx="2"/>
          </p:nvPr>
        </p:nvSpPr>
        <p:spPr>
          <a:xfrm>
            <a:off x="1066800" y="1558544"/>
            <a:ext cx="10302240" cy="4771136"/>
          </a:xfrm>
        </p:spPr>
        <p:txBody>
          <a:bodyPr>
            <a:normAutofit/>
          </a:bodyPr>
          <a:lstStyle/>
          <a:p>
            <a:pPr marL="342900" indent="-342900">
              <a:buAutoNum type="arabicPeriod"/>
            </a:pPr>
            <a:r>
              <a:rPr lang="en-US" sz="2400" b="1" dirty="0">
                <a:solidFill>
                  <a:schemeClr val="tx1">
                    <a:lumMod val="50000"/>
                  </a:schemeClr>
                </a:solidFill>
                <a:latin typeface="+mj-lt"/>
              </a:rPr>
              <a:t>Noun + Prep: </a:t>
            </a:r>
            <a:r>
              <a:rPr lang="en-US" sz="2400" b="1" i="1" dirty="0">
                <a:solidFill>
                  <a:schemeClr val="tx1">
                    <a:lumMod val="50000"/>
                  </a:schemeClr>
                </a:solidFill>
                <a:latin typeface="+mj-lt"/>
              </a:rPr>
              <a:t>attack on, error in, need for</a:t>
            </a:r>
            <a:r>
              <a:rPr lang="en-US" sz="2400" b="1" dirty="0">
                <a:solidFill>
                  <a:schemeClr val="tx1">
                    <a:lumMod val="50000"/>
                  </a:schemeClr>
                </a:solidFill>
                <a:latin typeface="+mj-lt"/>
              </a:rPr>
              <a:t>;</a:t>
            </a:r>
          </a:p>
          <a:p>
            <a:pPr marL="342900" indent="-342900">
              <a:buAutoNum type="arabicPeriod"/>
            </a:pPr>
            <a:r>
              <a:rPr lang="en-US" sz="2400" b="1" dirty="0">
                <a:solidFill>
                  <a:schemeClr val="tx1">
                    <a:lumMod val="50000"/>
                  </a:schemeClr>
                </a:solidFill>
                <a:latin typeface="+mj-lt"/>
              </a:rPr>
              <a:t>Verb + Prep: </a:t>
            </a:r>
            <a:r>
              <a:rPr lang="en-US" sz="2400" b="1" i="1" dirty="0">
                <a:solidFill>
                  <a:schemeClr val="tx1">
                    <a:lumMod val="50000"/>
                  </a:schemeClr>
                </a:solidFill>
                <a:latin typeface="+mj-lt"/>
              </a:rPr>
              <a:t>depend on, dry up, look after, turn off</a:t>
            </a:r>
            <a:r>
              <a:rPr lang="en-US" sz="2400" b="1" dirty="0">
                <a:solidFill>
                  <a:schemeClr val="tx1">
                    <a:lumMod val="50000"/>
                  </a:schemeClr>
                </a:solidFill>
                <a:latin typeface="+mj-lt"/>
              </a:rPr>
              <a:t>;</a:t>
            </a:r>
          </a:p>
          <a:p>
            <a:pPr marL="342900" indent="-342900">
              <a:buAutoNum type="arabicPeriod"/>
            </a:pPr>
            <a:r>
              <a:rPr lang="en-US" sz="2400" b="1" dirty="0" err="1">
                <a:solidFill>
                  <a:schemeClr val="tx1">
                    <a:lumMod val="50000"/>
                  </a:schemeClr>
                </a:solidFill>
                <a:latin typeface="+mj-lt"/>
              </a:rPr>
              <a:t>Verb+Obj+Prep</a:t>
            </a:r>
            <a:r>
              <a:rPr lang="en-US" sz="2400" b="1" dirty="0">
                <a:solidFill>
                  <a:schemeClr val="tx1">
                    <a:lumMod val="50000"/>
                  </a:schemeClr>
                </a:solidFill>
                <a:latin typeface="+mj-lt"/>
              </a:rPr>
              <a:t>: </a:t>
            </a:r>
            <a:r>
              <a:rPr lang="en-US" sz="2400" b="1" i="1" dirty="0">
                <a:solidFill>
                  <a:schemeClr val="tx1">
                    <a:lumMod val="50000"/>
                  </a:schemeClr>
                </a:solidFill>
                <a:latin typeface="+mj-lt"/>
              </a:rPr>
              <a:t>send a letter to, sing a song to, make a coffee for</a:t>
            </a:r>
            <a:r>
              <a:rPr lang="en-US" sz="2400" b="1" dirty="0">
                <a:solidFill>
                  <a:schemeClr val="tx1">
                    <a:lumMod val="50000"/>
                  </a:schemeClr>
                </a:solidFill>
                <a:latin typeface="+mj-lt"/>
              </a:rPr>
              <a:t>;</a:t>
            </a:r>
          </a:p>
          <a:p>
            <a:pPr marL="342900" indent="-342900">
              <a:buAutoNum type="arabicPeriod"/>
            </a:pPr>
            <a:r>
              <a:rPr lang="en-US" sz="2400" b="1" dirty="0">
                <a:solidFill>
                  <a:schemeClr val="tx1">
                    <a:lumMod val="50000"/>
                  </a:schemeClr>
                </a:solidFill>
                <a:latin typeface="+mj-lt"/>
              </a:rPr>
              <a:t>Adjective + Prep: </a:t>
            </a:r>
            <a:r>
              <a:rPr lang="en-US" sz="2400" b="1" i="1" dirty="0">
                <a:solidFill>
                  <a:schemeClr val="tx1">
                    <a:lumMod val="50000"/>
                  </a:schemeClr>
                </a:solidFill>
                <a:latin typeface="+mj-lt"/>
              </a:rPr>
              <a:t>dependent on, familiar with, close to, aware of;</a:t>
            </a:r>
          </a:p>
          <a:p>
            <a:pPr marL="342900" indent="-342900">
              <a:buAutoNum type="arabicPeriod"/>
            </a:pPr>
            <a:r>
              <a:rPr lang="en-US" sz="2400" b="1" dirty="0">
                <a:solidFill>
                  <a:schemeClr val="tx1">
                    <a:lumMod val="50000"/>
                  </a:schemeClr>
                </a:solidFill>
                <a:latin typeface="+mj-lt"/>
              </a:rPr>
              <a:t>Prep + Noun: </a:t>
            </a:r>
            <a:r>
              <a:rPr lang="en-US" sz="2400" b="1" i="1" dirty="0">
                <a:solidFill>
                  <a:schemeClr val="tx1">
                    <a:lumMod val="50000"/>
                  </a:schemeClr>
                </a:solidFill>
                <a:latin typeface="+mj-lt"/>
              </a:rPr>
              <a:t>by accident, in despair, at speed, on purpose</a:t>
            </a:r>
            <a:r>
              <a:rPr lang="en-US" sz="2400" b="1" dirty="0">
                <a:solidFill>
                  <a:schemeClr val="tx1">
                    <a:lumMod val="50000"/>
                  </a:schemeClr>
                </a:solidFill>
                <a:latin typeface="+mj-lt"/>
              </a:rPr>
              <a:t>;</a:t>
            </a:r>
          </a:p>
          <a:p>
            <a:pPr marL="342900" indent="-342900">
              <a:buAutoNum type="arabicPeriod"/>
            </a:pPr>
            <a:r>
              <a:rPr lang="en-US" sz="2400" b="1" dirty="0">
                <a:solidFill>
                  <a:schemeClr val="tx1">
                    <a:lumMod val="50000"/>
                  </a:schemeClr>
                </a:solidFill>
                <a:latin typeface="+mj-lt"/>
              </a:rPr>
              <a:t>Binomials </a:t>
            </a:r>
            <a:r>
              <a:rPr lang="en-US" sz="1600" b="1" dirty="0">
                <a:solidFill>
                  <a:srgbClr val="002060"/>
                </a:solidFill>
                <a:latin typeface="+mj-lt"/>
              </a:rPr>
              <a:t>(two words joined with a conjunction and the order is fixed, rarely reversed)</a:t>
            </a:r>
            <a:r>
              <a:rPr lang="en-US" sz="2400" b="1" dirty="0">
                <a:solidFill>
                  <a:schemeClr val="tx1">
                    <a:lumMod val="50000"/>
                  </a:schemeClr>
                </a:solidFill>
                <a:latin typeface="+mj-lt"/>
              </a:rPr>
              <a:t>: </a:t>
            </a:r>
            <a:r>
              <a:rPr lang="en-US" sz="2400" b="1" i="1" dirty="0">
                <a:solidFill>
                  <a:schemeClr val="tx1">
                    <a:lumMod val="50000"/>
                  </a:schemeClr>
                </a:solidFill>
                <a:latin typeface="+mj-lt"/>
              </a:rPr>
              <a:t>safe and sound, loud and clear, dead or alive, more or less </a:t>
            </a:r>
            <a:r>
              <a:rPr lang="en-US" sz="1400" b="1" dirty="0">
                <a:solidFill>
                  <a:srgbClr val="002060"/>
                </a:solidFill>
                <a:latin typeface="+mj-lt"/>
              </a:rPr>
              <a:t>(suggested by Al-</a:t>
            </a:r>
            <a:r>
              <a:rPr lang="en-US" sz="1400" b="1" dirty="0" err="1">
                <a:solidFill>
                  <a:srgbClr val="002060"/>
                </a:solidFill>
                <a:latin typeface="+mj-lt"/>
              </a:rPr>
              <a:t>Otaibi</a:t>
            </a:r>
            <a:r>
              <a:rPr lang="en-US" sz="1400" b="1" dirty="0">
                <a:solidFill>
                  <a:srgbClr val="002060"/>
                </a:solidFill>
                <a:latin typeface="+mj-lt"/>
              </a:rPr>
              <a:t>, 2023; James, 1998 in </a:t>
            </a:r>
            <a:r>
              <a:rPr lang="en-US" sz="1400" b="1" dirty="0" err="1">
                <a:solidFill>
                  <a:srgbClr val="002060"/>
                </a:solidFill>
                <a:latin typeface="+mj-lt"/>
              </a:rPr>
              <a:t>Boonnoon</a:t>
            </a:r>
            <a:r>
              <a:rPr lang="en-US" sz="1400" b="1" dirty="0">
                <a:solidFill>
                  <a:srgbClr val="002060"/>
                </a:solidFill>
                <a:latin typeface="+mj-lt"/>
              </a:rPr>
              <a:t>, 2020)</a:t>
            </a:r>
            <a:r>
              <a:rPr lang="en-US" sz="2400" b="1" dirty="0">
                <a:solidFill>
                  <a:schemeClr val="tx1">
                    <a:lumMod val="50000"/>
                  </a:schemeClr>
                </a:solidFill>
                <a:latin typeface="+mj-lt"/>
              </a:rPr>
              <a:t>;  </a:t>
            </a:r>
          </a:p>
          <a:p>
            <a:pPr marL="342900" indent="-342900">
              <a:buAutoNum type="arabicPeriod"/>
            </a:pPr>
            <a:r>
              <a:rPr lang="en-US" sz="2400" b="1" dirty="0">
                <a:solidFill>
                  <a:schemeClr val="tx1">
                    <a:lumMod val="50000"/>
                  </a:schemeClr>
                </a:solidFill>
                <a:latin typeface="+mj-lt"/>
              </a:rPr>
              <a:t>Noun + To-Infinitive: </a:t>
            </a:r>
            <a:r>
              <a:rPr lang="en-US" sz="2400" b="1" i="1" dirty="0">
                <a:solidFill>
                  <a:schemeClr val="tx1">
                    <a:lumMod val="50000"/>
                  </a:schemeClr>
                </a:solidFill>
                <a:latin typeface="+mj-lt"/>
              </a:rPr>
              <a:t>trouble to digest food</a:t>
            </a:r>
            <a:r>
              <a:rPr lang="en-US" sz="2400" b="1" dirty="0">
                <a:solidFill>
                  <a:schemeClr val="tx1">
                    <a:lumMod val="50000"/>
                  </a:schemeClr>
                </a:solidFill>
                <a:latin typeface="+mj-lt"/>
              </a:rPr>
              <a:t>;</a:t>
            </a:r>
          </a:p>
          <a:p>
            <a:pPr marL="342900" indent="-342900">
              <a:buAutoNum type="arabicPeriod"/>
            </a:pPr>
            <a:r>
              <a:rPr lang="en-US" sz="2400" b="1" dirty="0">
                <a:solidFill>
                  <a:schemeClr val="tx1">
                    <a:lumMod val="50000"/>
                  </a:schemeClr>
                </a:solidFill>
                <a:latin typeface="+mj-lt"/>
              </a:rPr>
              <a:t>Adjective + To-infinitive: glad to meet you;</a:t>
            </a:r>
          </a:p>
          <a:p>
            <a:pPr marL="342900" indent="-342900">
              <a:buAutoNum type="arabicPeriod"/>
            </a:pPr>
            <a:r>
              <a:rPr lang="en-US" sz="2400" b="1" dirty="0">
                <a:solidFill>
                  <a:schemeClr val="accent1">
                    <a:lumMod val="75000"/>
                  </a:schemeClr>
                </a:solidFill>
                <a:latin typeface="+mj-lt"/>
              </a:rPr>
              <a:t>Noun + That-clause: </a:t>
            </a:r>
            <a:r>
              <a:rPr lang="en-US" sz="2400" b="1" i="1" dirty="0">
                <a:solidFill>
                  <a:schemeClr val="accent1">
                    <a:lumMod val="75000"/>
                  </a:schemeClr>
                </a:solidFill>
                <a:latin typeface="+mj-lt"/>
              </a:rPr>
              <a:t>a rumor that they got divorced</a:t>
            </a:r>
            <a:r>
              <a:rPr lang="en-US" sz="2400" b="1" dirty="0">
                <a:solidFill>
                  <a:schemeClr val="accent1">
                    <a:lumMod val="75000"/>
                  </a:schemeClr>
                </a:solidFill>
                <a:latin typeface="+mj-lt"/>
              </a:rPr>
              <a:t>; </a:t>
            </a:r>
          </a:p>
          <a:p>
            <a:pPr marL="342900" indent="-342900">
              <a:buAutoNum type="arabicPeriod"/>
            </a:pPr>
            <a:r>
              <a:rPr lang="en-US" sz="2400" b="1" dirty="0">
                <a:solidFill>
                  <a:schemeClr val="accent1">
                    <a:lumMod val="75000"/>
                  </a:schemeClr>
                </a:solidFill>
                <a:latin typeface="+mj-lt"/>
              </a:rPr>
              <a:t> Adjective + That-clause: </a:t>
            </a:r>
            <a:r>
              <a:rPr lang="en-US" sz="2400" b="1" i="1" dirty="0">
                <a:solidFill>
                  <a:schemeClr val="accent1">
                    <a:lumMod val="75000"/>
                  </a:schemeClr>
                </a:solidFill>
                <a:latin typeface="+mj-lt"/>
              </a:rPr>
              <a:t>good that you join at last.</a:t>
            </a:r>
          </a:p>
          <a:p>
            <a:endParaRPr lang="en-US" sz="2400" dirty="0"/>
          </a:p>
          <a:p>
            <a:endParaRPr lang="en-US" dirty="0"/>
          </a:p>
          <a:p>
            <a:pPr marL="0" indent="0">
              <a:buNone/>
            </a:pPr>
            <a:endParaRPr lang="en-US" dirty="0"/>
          </a:p>
        </p:txBody>
      </p:sp>
      <p:sp>
        <p:nvSpPr>
          <p:cNvPr id="8" name="Date Placeholder 7">
            <a:extLst>
              <a:ext uri="{FF2B5EF4-FFF2-40B4-BE49-F238E27FC236}">
                <a16:creationId xmlns:a16="http://schemas.microsoft.com/office/drawing/2014/main" id="{3B8B492D-0778-C859-9200-08161ABEBFE5}"/>
              </a:ext>
            </a:extLst>
          </p:cNvPr>
          <p:cNvSpPr>
            <a:spLocks noGrp="1"/>
          </p:cNvSpPr>
          <p:nvPr>
            <p:ph type="dt" sz="half" idx="10"/>
          </p:nvPr>
        </p:nvSpPr>
        <p:spPr/>
        <p:txBody>
          <a:bodyPr/>
          <a:lstStyle/>
          <a:p>
            <a:r>
              <a:rPr lang="en-US" dirty="0"/>
              <a:t>2024</a:t>
            </a:r>
          </a:p>
        </p:txBody>
      </p:sp>
      <p:sp>
        <p:nvSpPr>
          <p:cNvPr id="9" name="Footer Placeholder 8">
            <a:extLst>
              <a:ext uri="{FF2B5EF4-FFF2-40B4-BE49-F238E27FC236}">
                <a16:creationId xmlns:a16="http://schemas.microsoft.com/office/drawing/2014/main" id="{B1185DEE-1419-7DB6-949B-929195894BC8}"/>
              </a:ext>
            </a:extLst>
          </p:cNvPr>
          <p:cNvSpPr>
            <a:spLocks noGrp="1"/>
          </p:cNvSpPr>
          <p:nvPr>
            <p:ph type="ftr" sz="quarter" idx="11"/>
          </p:nvPr>
        </p:nvSpPr>
        <p:spPr>
          <a:xfrm>
            <a:off x="2466975" y="6464808"/>
            <a:ext cx="6819900" cy="310896"/>
          </a:xfrm>
        </p:spPr>
        <p:txBody>
          <a:bodyPr/>
          <a:lstStyle/>
          <a:p>
            <a:r>
              <a:rPr lang="en-US"/>
              <a:t>Indonesian Collocations: A Contrastive Analysis with English Collocations</a:t>
            </a:r>
            <a:endParaRPr lang="en-US" dirty="0"/>
          </a:p>
        </p:txBody>
      </p:sp>
      <p:sp>
        <p:nvSpPr>
          <p:cNvPr id="10" name="Slide Number Placehold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a:lstStyle/>
          <a:p>
            <a:fld id="{58FB4751-880F-D840-AAA9-3A15815CC996}" type="slidenum">
              <a:rPr lang="en-US" smtClean="0"/>
              <a:pPr/>
              <a:t>8</a:t>
            </a:fld>
            <a:endParaRPr lang="en-US" dirty="0"/>
          </a:p>
        </p:txBody>
      </p:sp>
    </p:spTree>
    <p:extLst>
      <p:ext uri="{BB962C8B-B14F-4D97-AF65-F5344CB8AC3E}">
        <p14:creationId xmlns:p14="http://schemas.microsoft.com/office/powerpoint/2010/main" val="2226996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p:txBody>
          <a:bodyPr/>
          <a:lstStyle/>
          <a:p>
            <a:r>
              <a:rPr lang="en-US" b="1" dirty="0">
                <a:solidFill>
                  <a:srgbClr val="002060"/>
                </a:solidFill>
              </a:rPr>
              <a:t>IV. Methodology</a:t>
            </a:r>
          </a:p>
        </p:txBody>
      </p:sp>
      <p:sp>
        <p:nvSpPr>
          <p:cNvPr id="2" name="Text Placeholder 1">
            <a:extLst>
              <a:ext uri="{FF2B5EF4-FFF2-40B4-BE49-F238E27FC236}">
                <a16:creationId xmlns:a16="http://schemas.microsoft.com/office/drawing/2014/main" id="{F1B8956B-A56B-EDCF-EBC0-2683C44A22AF}"/>
              </a:ext>
            </a:extLst>
          </p:cNvPr>
          <p:cNvSpPr>
            <a:spLocks noGrp="1"/>
          </p:cNvSpPr>
          <p:nvPr>
            <p:ph type="body" idx="1"/>
          </p:nvPr>
        </p:nvSpPr>
        <p:spPr>
          <a:xfrm>
            <a:off x="365760" y="1476629"/>
            <a:ext cx="3720465" cy="837057"/>
          </a:xfrm>
        </p:spPr>
        <p:txBody>
          <a:bodyPr>
            <a:noAutofit/>
          </a:bodyPr>
          <a:lstStyle/>
          <a:p>
            <a:r>
              <a:rPr lang="en-US" sz="1800" b="1" dirty="0">
                <a:solidFill>
                  <a:srgbClr val="000000"/>
                </a:solidFill>
                <a:latin typeface="+mj-lt"/>
              </a:rPr>
              <a:t>descriptive analytical research design</a:t>
            </a:r>
          </a:p>
        </p:txBody>
      </p:sp>
      <p:sp>
        <p:nvSpPr>
          <p:cNvPr id="3" name="Content Placeholder 2">
            <a:extLst>
              <a:ext uri="{FF2B5EF4-FFF2-40B4-BE49-F238E27FC236}">
                <a16:creationId xmlns:a16="http://schemas.microsoft.com/office/drawing/2014/main" id="{D92BF9C1-9009-C934-C11C-54570A5234B7}"/>
              </a:ext>
            </a:extLst>
          </p:cNvPr>
          <p:cNvSpPr>
            <a:spLocks noGrp="1"/>
          </p:cNvSpPr>
          <p:nvPr>
            <p:ph sz="half" idx="2"/>
          </p:nvPr>
        </p:nvSpPr>
        <p:spPr>
          <a:xfrm>
            <a:off x="576072" y="2228851"/>
            <a:ext cx="3152648" cy="3303016"/>
          </a:xfrm>
        </p:spPr>
        <p:txBody>
          <a:bodyPr>
            <a:normAutofit/>
          </a:bodyPr>
          <a:lstStyle/>
          <a:p>
            <a:r>
              <a:rPr lang="en-US" sz="2000" b="1" dirty="0">
                <a:latin typeface="+mj-lt"/>
              </a:rPr>
              <a:t>Documents/texts as data sources are used to describe a phenomenon.</a:t>
            </a:r>
          </a:p>
          <a:p>
            <a:pPr marL="0" indent="0">
              <a:buNone/>
            </a:pPr>
            <a:endParaRPr lang="en-US" sz="2000" b="1" dirty="0">
              <a:latin typeface="+mj-lt"/>
            </a:endParaRPr>
          </a:p>
          <a:p>
            <a:r>
              <a:rPr lang="en-US" sz="2000" b="1" dirty="0">
                <a:latin typeface="+mj-lt"/>
              </a:rPr>
              <a:t>In-depth analysis is conducted to gain complete data.</a:t>
            </a:r>
          </a:p>
          <a:p>
            <a:endParaRPr lang="en-US" dirty="0"/>
          </a:p>
          <a:p>
            <a:endParaRPr lang="en-US" dirty="0"/>
          </a:p>
          <a:p>
            <a:endParaRPr lang="en-US" dirty="0"/>
          </a:p>
        </p:txBody>
      </p:sp>
      <p:sp>
        <p:nvSpPr>
          <p:cNvPr id="4" name="Text Placeholder 3">
            <a:extLst>
              <a:ext uri="{FF2B5EF4-FFF2-40B4-BE49-F238E27FC236}">
                <a16:creationId xmlns:a16="http://schemas.microsoft.com/office/drawing/2014/main" id="{7027F3E1-56D0-3EB8-15CC-D50D6E0645C4}"/>
              </a:ext>
            </a:extLst>
          </p:cNvPr>
          <p:cNvSpPr>
            <a:spLocks noGrp="1"/>
          </p:cNvSpPr>
          <p:nvPr>
            <p:ph type="body" sz="quarter" idx="3"/>
          </p:nvPr>
        </p:nvSpPr>
        <p:spPr>
          <a:xfrm>
            <a:off x="4782312" y="1655890"/>
            <a:ext cx="3529584" cy="478536"/>
          </a:xfrm>
        </p:spPr>
        <p:txBody>
          <a:bodyPr>
            <a:normAutofit/>
          </a:bodyPr>
          <a:lstStyle/>
          <a:p>
            <a:r>
              <a:rPr lang="en-US" sz="1800" b="1" dirty="0">
                <a:solidFill>
                  <a:srgbClr val="000000"/>
                </a:solidFill>
                <a:latin typeface="+mj-lt"/>
              </a:rPr>
              <a:t>Data sources</a:t>
            </a:r>
          </a:p>
        </p:txBody>
      </p:sp>
      <p:sp>
        <p:nvSpPr>
          <p:cNvPr id="5" name="Content Placeholder 4">
            <a:extLst>
              <a:ext uri="{FF2B5EF4-FFF2-40B4-BE49-F238E27FC236}">
                <a16:creationId xmlns:a16="http://schemas.microsoft.com/office/drawing/2014/main" id="{A45EB57E-48A5-AA9B-7682-56298F1431CB}"/>
              </a:ext>
            </a:extLst>
          </p:cNvPr>
          <p:cNvSpPr>
            <a:spLocks noGrp="1"/>
          </p:cNvSpPr>
          <p:nvPr>
            <p:ph sz="quarter" idx="4"/>
          </p:nvPr>
        </p:nvSpPr>
        <p:spPr>
          <a:xfrm>
            <a:off x="4562474" y="2134426"/>
            <a:ext cx="3114675" cy="3863593"/>
          </a:xfrm>
        </p:spPr>
        <p:txBody>
          <a:bodyPr>
            <a:normAutofit fontScale="92500" lnSpcReduction="20000"/>
          </a:bodyPr>
          <a:lstStyle/>
          <a:p>
            <a:r>
              <a:rPr lang="en-US" sz="2000" b="1" dirty="0">
                <a:latin typeface="+mj-lt"/>
              </a:rPr>
              <a:t>Main reports of a national magazine and newspaper headlines</a:t>
            </a:r>
          </a:p>
          <a:p>
            <a:r>
              <a:rPr lang="en-US" sz="2000" b="1" dirty="0">
                <a:latin typeface="+mj-lt"/>
              </a:rPr>
              <a:t>14,206  lexical items altogether</a:t>
            </a:r>
          </a:p>
          <a:p>
            <a:pPr marL="0" indent="0">
              <a:buNone/>
            </a:pPr>
            <a:endParaRPr lang="en-US" sz="1700" b="1" dirty="0"/>
          </a:p>
          <a:p>
            <a:pPr marL="0" indent="0">
              <a:buNone/>
            </a:pPr>
            <a:endParaRPr lang="en-US" sz="2000" b="1" dirty="0"/>
          </a:p>
          <a:p>
            <a:pPr marL="0" indent="0">
              <a:buNone/>
            </a:pPr>
            <a:r>
              <a:rPr lang="en-US" sz="2000" b="1" dirty="0">
                <a:solidFill>
                  <a:srgbClr val="000000"/>
                </a:solidFill>
                <a:latin typeface="+mj-lt"/>
              </a:rPr>
              <a:t>INSTRUMENTS</a:t>
            </a:r>
          </a:p>
          <a:p>
            <a:r>
              <a:rPr lang="en-US" sz="2000" b="1" dirty="0">
                <a:latin typeface="+mj-lt"/>
              </a:rPr>
              <a:t>KBBI</a:t>
            </a:r>
          </a:p>
          <a:p>
            <a:r>
              <a:rPr lang="en-US" sz="2000" b="1" dirty="0">
                <a:latin typeface="+mj-lt"/>
              </a:rPr>
              <a:t>Phraseological Approach and Frequency-Based App.</a:t>
            </a:r>
          </a:p>
          <a:p>
            <a:r>
              <a:rPr lang="en-US" sz="2000" b="1" dirty="0">
                <a:latin typeface="+mj-lt"/>
              </a:rPr>
              <a:t>Sketch Word engine (Indonesian Web Corpus / </a:t>
            </a:r>
            <a:r>
              <a:rPr lang="en-US" sz="2000" b="1" dirty="0" err="1">
                <a:latin typeface="+mj-lt"/>
              </a:rPr>
              <a:t>WaC</a:t>
            </a:r>
            <a:r>
              <a:rPr lang="en-US" sz="2000" b="1" dirty="0">
                <a:latin typeface="+mj-lt"/>
              </a:rPr>
              <a:t>)</a:t>
            </a:r>
          </a:p>
          <a:p>
            <a:pPr marL="0" indent="0">
              <a:buNone/>
            </a:pPr>
            <a:endParaRPr lang="en-US" dirty="0"/>
          </a:p>
          <a:p>
            <a:pPr marL="0" indent="0">
              <a:buNone/>
            </a:pPr>
            <a:endParaRPr lang="en-US" dirty="0"/>
          </a:p>
        </p:txBody>
      </p:sp>
      <p:sp>
        <p:nvSpPr>
          <p:cNvPr id="7" name="Text Placeholder 6">
            <a:extLst>
              <a:ext uri="{FF2B5EF4-FFF2-40B4-BE49-F238E27FC236}">
                <a16:creationId xmlns:a16="http://schemas.microsoft.com/office/drawing/2014/main" id="{94BC0BBB-72F7-8CAB-4F61-F84474773790}"/>
              </a:ext>
            </a:extLst>
          </p:cNvPr>
          <p:cNvSpPr>
            <a:spLocks noGrp="1"/>
          </p:cNvSpPr>
          <p:nvPr>
            <p:ph type="body" sz="quarter" idx="13"/>
          </p:nvPr>
        </p:nvSpPr>
        <p:spPr>
          <a:xfrm>
            <a:off x="8311897" y="1564640"/>
            <a:ext cx="3203829" cy="748792"/>
          </a:xfrm>
        </p:spPr>
        <p:txBody>
          <a:bodyPr>
            <a:normAutofit/>
          </a:bodyPr>
          <a:lstStyle/>
          <a:p>
            <a:r>
              <a:rPr lang="en-US" sz="1800" b="1" dirty="0">
                <a:solidFill>
                  <a:srgbClr val="000000"/>
                </a:solidFill>
                <a:latin typeface="+mj-lt"/>
              </a:rPr>
              <a:t>Contrastive analysis (CA)</a:t>
            </a:r>
          </a:p>
        </p:txBody>
      </p:sp>
      <p:sp>
        <p:nvSpPr>
          <p:cNvPr id="8" name="Content Placeholder 7">
            <a:extLst>
              <a:ext uri="{FF2B5EF4-FFF2-40B4-BE49-F238E27FC236}">
                <a16:creationId xmlns:a16="http://schemas.microsoft.com/office/drawing/2014/main" id="{98D6AC14-9AD9-9C42-046A-6E2B3E9561B7}"/>
              </a:ext>
            </a:extLst>
          </p:cNvPr>
          <p:cNvSpPr>
            <a:spLocks noGrp="1"/>
          </p:cNvSpPr>
          <p:nvPr>
            <p:ph sz="quarter" idx="14"/>
          </p:nvPr>
        </p:nvSpPr>
        <p:spPr>
          <a:xfrm>
            <a:off x="8582026" y="2313432"/>
            <a:ext cx="2933700" cy="3863594"/>
          </a:xfrm>
        </p:spPr>
        <p:txBody>
          <a:bodyPr>
            <a:normAutofit fontScale="92500" lnSpcReduction="20000"/>
          </a:bodyPr>
          <a:lstStyle/>
          <a:p>
            <a:r>
              <a:rPr lang="en-US" sz="2000" b="1" dirty="0">
                <a:latin typeface="+mj-lt"/>
              </a:rPr>
              <a:t>Mapping Bahasa Indonesia collocations against English collocations was drawn upon the theory of CA.</a:t>
            </a:r>
          </a:p>
          <a:p>
            <a:pPr marL="0" indent="0">
              <a:buNone/>
            </a:pPr>
            <a:endParaRPr lang="en-US" sz="2000" b="1" dirty="0">
              <a:latin typeface="+mj-lt"/>
            </a:endParaRPr>
          </a:p>
          <a:p>
            <a:r>
              <a:rPr lang="en-US" sz="2000" b="1" dirty="0">
                <a:latin typeface="+mj-lt"/>
              </a:rPr>
              <a:t>Though diverse, languages share  some fundamental similarities </a:t>
            </a:r>
            <a:r>
              <a:rPr lang="en-US" sz="1500" b="1" dirty="0">
                <a:latin typeface="+mj-lt"/>
              </a:rPr>
              <a:t>(</a:t>
            </a:r>
            <a:r>
              <a:rPr lang="en-US" sz="1500" b="1" dirty="0" err="1">
                <a:latin typeface="+mj-lt"/>
              </a:rPr>
              <a:t>Dabrowska</a:t>
            </a:r>
            <a:r>
              <a:rPr lang="en-US" sz="1500" b="1" dirty="0">
                <a:latin typeface="+mj-lt"/>
              </a:rPr>
              <a:t>, 2015</a:t>
            </a:r>
            <a:r>
              <a:rPr lang="en-US" sz="2000" b="1" dirty="0">
                <a:latin typeface="+mj-lt"/>
              </a:rPr>
              <a:t>).</a:t>
            </a:r>
          </a:p>
          <a:p>
            <a:pPr marL="0" indent="0">
              <a:buNone/>
            </a:pPr>
            <a:endParaRPr lang="en-US" sz="2000" b="1" dirty="0">
              <a:latin typeface="+mj-lt"/>
            </a:endParaRPr>
          </a:p>
          <a:p>
            <a:r>
              <a:rPr lang="en-US" sz="2000" b="1" dirty="0">
                <a:latin typeface="+mj-lt"/>
              </a:rPr>
              <a:t>The CA adoption is scientifically valid.</a:t>
            </a:r>
          </a:p>
          <a:p>
            <a:endParaRPr lang="en-US" dirty="0"/>
          </a:p>
          <a:p>
            <a:endParaRPr lang="en-US" dirty="0"/>
          </a:p>
          <a:p>
            <a:endParaRPr lang="en-US" dirty="0"/>
          </a:p>
          <a:p>
            <a:endParaRPr lang="en-US" dirty="0"/>
          </a:p>
          <a:p>
            <a:endParaRPr lang="en-US" dirty="0"/>
          </a:p>
        </p:txBody>
      </p:sp>
      <p:sp>
        <p:nvSpPr>
          <p:cNvPr id="9" name="Date Placeholder 8">
            <a:extLst>
              <a:ext uri="{FF2B5EF4-FFF2-40B4-BE49-F238E27FC236}">
                <a16:creationId xmlns:a16="http://schemas.microsoft.com/office/drawing/2014/main" id="{1B391B61-21BC-7309-D50E-A2FA872838C1}"/>
              </a:ext>
            </a:extLst>
          </p:cNvPr>
          <p:cNvSpPr>
            <a:spLocks noGrp="1"/>
          </p:cNvSpPr>
          <p:nvPr>
            <p:ph type="dt" sz="half" idx="10"/>
          </p:nvPr>
        </p:nvSpPr>
        <p:spPr/>
        <p:txBody>
          <a:bodyPr/>
          <a:lstStyle/>
          <a:p>
            <a:r>
              <a:rPr lang="en-US" dirty="0"/>
              <a:t>2024</a:t>
            </a:r>
          </a:p>
        </p:txBody>
      </p:sp>
      <p:sp>
        <p:nvSpPr>
          <p:cNvPr id="10" name="Footer Placeholder 9">
            <a:extLst>
              <a:ext uri="{FF2B5EF4-FFF2-40B4-BE49-F238E27FC236}">
                <a16:creationId xmlns:a16="http://schemas.microsoft.com/office/drawing/2014/main" id="{766CF5CA-318D-F6B1-504B-3DF8E9542316}"/>
              </a:ext>
            </a:extLst>
          </p:cNvPr>
          <p:cNvSpPr>
            <a:spLocks noGrp="1"/>
          </p:cNvSpPr>
          <p:nvPr>
            <p:ph type="ftr" sz="quarter" idx="11"/>
          </p:nvPr>
        </p:nvSpPr>
        <p:spPr>
          <a:xfrm>
            <a:off x="2952749" y="6464808"/>
            <a:ext cx="6562725" cy="310896"/>
          </a:xfrm>
        </p:spPr>
        <p:txBody>
          <a:bodyPr/>
          <a:lstStyle/>
          <a:p>
            <a:r>
              <a:rPr lang="en-US"/>
              <a:t>Indonesian Collocations: A Contrastive Analysis with English Collocations</a:t>
            </a:r>
            <a:endParaRPr lang="en-US" dirty="0"/>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fld id="{58FB4751-880F-D840-AAA9-3A15815CC996}" type="slidenum">
              <a:rPr lang="en-US" smtClean="0"/>
              <a:pPr/>
              <a:t>9</a:t>
            </a:fld>
            <a:endParaRPr lang="en-US" dirty="0"/>
          </a:p>
        </p:txBody>
      </p:sp>
    </p:spTree>
    <p:extLst>
      <p:ext uri="{BB962C8B-B14F-4D97-AF65-F5344CB8AC3E}">
        <p14:creationId xmlns:p14="http://schemas.microsoft.com/office/powerpoint/2010/main" val="1164941242"/>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Gallery</Template>
  <TotalTime>1674</TotalTime>
  <Words>2278</Words>
  <Application>Microsoft Office PowerPoint</Application>
  <PresentationFormat>Widescreen</PresentationFormat>
  <Paragraphs>317</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Gill Sans Nova</vt:lpstr>
      <vt:lpstr>Gill Sans Nova Light</vt:lpstr>
      <vt:lpstr>Sagona Book</vt:lpstr>
      <vt:lpstr>Times New Roman</vt:lpstr>
      <vt:lpstr>Office Theme</vt:lpstr>
      <vt:lpstr>  The Mapping of Indonesian Collocations:  A Contrastive Analysis with English Collocations </vt:lpstr>
      <vt:lpstr>topics</vt:lpstr>
      <vt:lpstr>I. Introduction</vt:lpstr>
      <vt:lpstr>Cont’d</vt:lpstr>
      <vt:lpstr>   II. RESEARCH PURPOSES:  1. To map the patterns of Bahasa Indonesia     collocations, divided into lexical and     grammatical collocations 2. To reveal the similarities between lexical     and grammatical collocations of Bahasa      Indonesia and those of English 3. To show the uniqueness of Bahasa     Indonesia collocations                     5 </vt:lpstr>
      <vt:lpstr>III. LITERATURE REVIEW</vt:lpstr>
      <vt:lpstr>B. The Categories of Collocation Based on the word class that builds it, collocation is divided into two major categories with their own respective sub-types (Benson et al., 2009 slightly adapted as suggested by Mahvelati &amp; Mukundan, 2012; Saudin et al., 2017) as follows:</vt:lpstr>
      <vt:lpstr>(2) Grammatical Collocation</vt:lpstr>
      <vt:lpstr>IV. Methodology</vt:lpstr>
      <vt:lpstr>FLOWCHART OF THE RESEARCH STAGES</vt:lpstr>
      <vt:lpstr>V. FINDINGS: Bahasa Indonesia Lexical Collocations</vt:lpstr>
      <vt:lpstr>Cont’d</vt:lpstr>
      <vt:lpstr> FINDINGS: Bahasa Indonesia Grammatical Collocations</vt:lpstr>
      <vt:lpstr>PowerPoint Presentation</vt:lpstr>
      <vt:lpstr>   VI. SUMMARY  1. Further studies are required to confirm or     disconfirm the findings to shed light on the     profile of Indonesian collocations.  2. Collocations are suggested to be included in     the curriculum of Indonesian learning and     teaching.                                15</vt:lpstr>
      <vt:lpstr>thank you </vt:lpstr>
      <vt:lpstr>DAFTAR PUSTAKA</vt:lpstr>
      <vt:lpstr>DAFTAR PUSTAKA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Kontrastif Kolokasi Bahasa Indonesia dan Bahasa Inggris: Sebuah Upaya Pemetaan</dc:title>
  <dc:creator>saudin saudin</dc:creator>
  <cp:lastModifiedBy>ASUS</cp:lastModifiedBy>
  <cp:revision>202</cp:revision>
  <dcterms:created xsi:type="dcterms:W3CDTF">2023-03-06T02:21:43Z</dcterms:created>
  <dcterms:modified xsi:type="dcterms:W3CDTF">2024-06-25T09:20:38Z</dcterms:modified>
</cp:coreProperties>
</file>